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ormorant Garamond Bold" panose="020B0604020202020204" charset="0"/>
      <p:regular r:id="rId18"/>
    </p:embeddedFont>
    <p:embeddedFont>
      <p:font typeface="Cormorant Garamond Bold Italics" panose="020B0604020202020204" charset="0"/>
      <p:regular r:id="rId19"/>
    </p:embeddedFont>
    <p:embeddedFont>
      <p:font typeface="Glacial Indifference" panose="020B0604020202020204" charset="0"/>
      <p:regular r:id="rId20"/>
    </p:embeddedFont>
    <p:embeddedFont>
      <p:font typeface="Glacial Indifference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 userDrawn="1">
          <p15:clr>
            <a:srgbClr val="A4A3A4"/>
          </p15:clr>
        </p15:guide>
        <p15:guide id="3" pos="11136" userDrawn="1">
          <p15:clr>
            <a:srgbClr val="A4A3A4"/>
          </p15:clr>
        </p15:guide>
        <p15:guide id="4" orient="horz" pos="6216" userDrawn="1">
          <p15:clr>
            <a:srgbClr val="A4A3A4"/>
          </p15:clr>
        </p15:guide>
        <p15:guide id="5" orient="horz" pos="744" userDrawn="1">
          <p15:clr>
            <a:srgbClr val="A4A3A4"/>
          </p15:clr>
        </p15:guide>
        <p15:guide id="6" pos="4896" userDrawn="1">
          <p15:clr>
            <a:srgbClr val="A4A3A4"/>
          </p15:clr>
        </p15:guide>
        <p15:guide id="7" pos="6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816" y="96"/>
      </p:cViewPr>
      <p:guideLst>
        <p:guide orient="horz" pos="2136"/>
        <p:guide pos="384"/>
        <p:guide pos="11136"/>
        <p:guide orient="horz" pos="6216"/>
        <p:guide orient="horz" pos="744"/>
        <p:guide pos="4896"/>
        <p:guide pos="6144"/>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E36F8-3E5C-4773-BD44-F64DF461B8C8}" type="datetimeFigureOut">
              <a:rPr lang="en-ID" smtClean="0"/>
              <a:t>15/09/2025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D974C-22A4-40A3-A51E-832AE951A9CF}" type="slidenum">
              <a:rPr lang="en-ID" smtClean="0"/>
              <a:t>‹#›</a:t>
            </a:fld>
            <a:endParaRPr lang="en-ID"/>
          </a:p>
        </p:txBody>
      </p:sp>
    </p:spTree>
    <p:extLst>
      <p:ext uri="{BB962C8B-B14F-4D97-AF65-F5344CB8AC3E}">
        <p14:creationId xmlns:p14="http://schemas.microsoft.com/office/powerpoint/2010/main" val="3668413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3809790" y="5826116"/>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flipH="1">
            <a:off x="1925123" y="2221779"/>
            <a:ext cx="0" cy="5843443"/>
          </a:xfrm>
          <a:prstGeom prst="line">
            <a:avLst/>
          </a:prstGeom>
          <a:ln w="57150" cap="flat">
            <a:solidFill>
              <a:srgbClr val="2D3880"/>
            </a:solidFill>
            <a:prstDash val="solid"/>
            <a:headEnd type="none" w="sm" len="sm"/>
            <a:tailEnd type="none" w="sm" len="sm"/>
          </a:ln>
        </p:spPr>
      </p:sp>
      <p:sp>
        <p:nvSpPr>
          <p:cNvPr id="6" name="Freeform 6"/>
          <p:cNvSpPr/>
          <p:nvPr/>
        </p:nvSpPr>
        <p:spPr>
          <a:xfrm>
            <a:off x="2423074" y="6822055"/>
            <a:ext cx="1163222" cy="1042670"/>
          </a:xfrm>
          <a:custGeom>
            <a:avLst/>
            <a:gdLst/>
            <a:ahLst/>
            <a:cxnLst/>
            <a:rect l="l" t="t" r="r" b="b"/>
            <a:pathLst>
              <a:path w="1163222" h="1042670">
                <a:moveTo>
                  <a:pt x="0" y="0"/>
                </a:moveTo>
                <a:lnTo>
                  <a:pt x="1163222" y="0"/>
                </a:lnTo>
                <a:lnTo>
                  <a:pt x="1163222" y="1042670"/>
                </a:lnTo>
                <a:lnTo>
                  <a:pt x="0" y="10426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423074" y="2345604"/>
            <a:ext cx="13316580" cy="1636786"/>
          </a:xfrm>
          <a:prstGeom prst="rect">
            <a:avLst/>
          </a:prstGeom>
        </p:spPr>
        <p:txBody>
          <a:bodyPr lIns="0" tIns="0" rIns="0" bIns="0" rtlCol="0" anchor="t">
            <a:spAutoFit/>
          </a:bodyPr>
          <a:lstStyle/>
          <a:p>
            <a:pPr marL="0" lvl="0" indent="0" algn="l">
              <a:lnSpc>
                <a:spcPts val="6315"/>
              </a:lnSpc>
            </a:pPr>
            <a:r>
              <a:rPr lang="en-US" sz="6315" b="1" i="1">
                <a:solidFill>
                  <a:srgbClr val="2D3880"/>
                </a:solidFill>
                <a:latin typeface="Cormorant Garamond Bold Italics"/>
                <a:ea typeface="Cormorant Garamond Bold Italics"/>
                <a:cs typeface="Cormorant Garamond Bold Italics"/>
                <a:sym typeface="Cormorant Garamond Bold Italics"/>
              </a:rPr>
              <a:t>SALES DATA ANALYTICS: EXTRACTING INSIGHTS FOR BUSINESS GROWTH</a:t>
            </a:r>
          </a:p>
        </p:txBody>
      </p:sp>
      <p:sp>
        <p:nvSpPr>
          <p:cNvPr id="8" name="TextBox 8"/>
          <p:cNvSpPr txBox="1"/>
          <p:nvPr/>
        </p:nvSpPr>
        <p:spPr>
          <a:xfrm>
            <a:off x="2423074" y="4332121"/>
            <a:ext cx="13043038" cy="1616710"/>
          </a:xfrm>
          <a:prstGeom prst="rect">
            <a:avLst/>
          </a:prstGeom>
        </p:spPr>
        <p:txBody>
          <a:bodyPr lIns="0" tIns="0" rIns="0" bIns="0" rtlCol="0" anchor="t">
            <a:spAutoFit/>
          </a:bodyPr>
          <a:lstStyle/>
          <a:p>
            <a:pPr marL="0" lvl="0" indent="0" algn="l">
              <a:lnSpc>
                <a:spcPts val="4340"/>
              </a:lnSpc>
            </a:pPr>
            <a:r>
              <a:rPr lang="en-US" sz="3100">
                <a:solidFill>
                  <a:srgbClr val="2D3880"/>
                </a:solidFill>
                <a:latin typeface="Glacial Indifference"/>
                <a:ea typeface="Glacial Indifference"/>
                <a:cs typeface="Glacial Indifference"/>
                <a:sym typeface="Glacial Indifference"/>
              </a:rPr>
              <a:t>Project Overview: Comprehensive analysis of sales data to identify key patterns, classify customer segments, and extract actionable insights for sustainable business growth</a:t>
            </a:r>
          </a:p>
        </p:txBody>
      </p:sp>
      <p:sp>
        <p:nvSpPr>
          <p:cNvPr id="9" name="TextBox 9"/>
          <p:cNvSpPr txBox="1"/>
          <p:nvPr/>
        </p:nvSpPr>
        <p:spPr>
          <a:xfrm>
            <a:off x="3955531" y="6764905"/>
            <a:ext cx="4739971" cy="1099820"/>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Presented by: Abu Sofian</a:t>
            </a:r>
          </a:p>
          <a:p>
            <a:pPr algn="l">
              <a:lnSpc>
                <a:spcPts val="4480"/>
              </a:lnSpc>
            </a:pPr>
            <a:r>
              <a:rPr lang="en-US" sz="3200">
                <a:solidFill>
                  <a:srgbClr val="2D3880"/>
                </a:solidFill>
                <a:latin typeface="Glacial Indifference"/>
                <a:ea typeface="Glacial Indifference"/>
                <a:cs typeface="Glacial Indifference"/>
                <a:sym typeface="Glacial Indifference"/>
              </a:rPr>
              <a:t>Date: 12 September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89130" y="3543300"/>
            <a:ext cx="8042727" cy="5715000"/>
            <a:chOff x="0" y="0"/>
            <a:chExt cx="2118249" cy="1930735"/>
          </a:xfrm>
        </p:grpSpPr>
        <p:sp>
          <p:nvSpPr>
            <p:cNvPr id="3" name="Freeform 3"/>
            <p:cNvSpPr/>
            <p:nvPr/>
          </p:nvSpPr>
          <p:spPr>
            <a:xfrm>
              <a:off x="0" y="0"/>
              <a:ext cx="2118249" cy="1930734"/>
            </a:xfrm>
            <a:custGeom>
              <a:avLst/>
              <a:gdLst/>
              <a:ahLst/>
              <a:cxnLst/>
              <a:rect l="l" t="t" r="r" b="b"/>
              <a:pathLst>
                <a:path w="2118249" h="1930734">
                  <a:moveTo>
                    <a:pt x="0" y="0"/>
                  </a:moveTo>
                  <a:lnTo>
                    <a:pt x="2118249" y="0"/>
                  </a:lnTo>
                  <a:lnTo>
                    <a:pt x="2118249" y="1930734"/>
                  </a:lnTo>
                  <a:lnTo>
                    <a:pt x="0" y="1930734"/>
                  </a:lnTo>
                  <a:close/>
                </a:path>
              </a:pathLst>
            </a:custGeom>
            <a:solidFill>
              <a:srgbClr val="CBCBEB"/>
            </a:solidFill>
          </p:spPr>
        </p:sp>
        <p:sp>
          <p:nvSpPr>
            <p:cNvPr id="4" name="TextBox 4"/>
            <p:cNvSpPr txBox="1"/>
            <p:nvPr/>
          </p:nvSpPr>
          <p:spPr>
            <a:xfrm>
              <a:off x="0" y="-47625"/>
              <a:ext cx="2118249" cy="1978360"/>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7291008" y="0"/>
            <a:ext cx="2598121" cy="2598121"/>
          </a:xfrm>
          <a:custGeom>
            <a:avLst/>
            <a:gdLst/>
            <a:ahLst/>
            <a:cxnLst/>
            <a:rect l="l" t="t" r="r" b="b"/>
            <a:pathLst>
              <a:path w="2598121" h="2598121">
                <a:moveTo>
                  <a:pt x="0" y="0"/>
                </a:moveTo>
                <a:lnTo>
                  <a:pt x="2598122" y="0"/>
                </a:lnTo>
                <a:lnTo>
                  <a:pt x="2598122" y="2598121"/>
                </a:lnTo>
                <a:lnTo>
                  <a:pt x="0" y="2598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flipV="1">
            <a:off x="7291008" y="7688879"/>
            <a:ext cx="2598121" cy="2598121"/>
          </a:xfrm>
          <a:custGeom>
            <a:avLst/>
            <a:gdLst/>
            <a:ahLst/>
            <a:cxnLst/>
            <a:rect l="l" t="t" r="r" b="b"/>
            <a:pathLst>
              <a:path w="2598121" h="2598121">
                <a:moveTo>
                  <a:pt x="2598122" y="2598121"/>
                </a:moveTo>
                <a:lnTo>
                  <a:pt x="0" y="2598121"/>
                </a:lnTo>
                <a:lnTo>
                  <a:pt x="0" y="0"/>
                </a:lnTo>
                <a:lnTo>
                  <a:pt x="2598122" y="0"/>
                </a:lnTo>
                <a:lnTo>
                  <a:pt x="2598122" y="259812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969048" y="3610692"/>
            <a:ext cx="7962809" cy="5254053"/>
          </a:xfrm>
          <a:custGeom>
            <a:avLst/>
            <a:gdLst/>
            <a:ahLst/>
            <a:cxnLst/>
            <a:rect l="l" t="t" r="r" b="b"/>
            <a:pathLst>
              <a:path w="7962809" h="5254053">
                <a:moveTo>
                  <a:pt x="0" y="0"/>
                </a:moveTo>
                <a:lnTo>
                  <a:pt x="7962809" y="0"/>
                </a:lnTo>
                <a:lnTo>
                  <a:pt x="7962809" y="5254053"/>
                </a:lnTo>
                <a:lnTo>
                  <a:pt x="0" y="5254053"/>
                </a:lnTo>
                <a:lnTo>
                  <a:pt x="0" y="0"/>
                </a:lnTo>
                <a:close/>
              </a:path>
            </a:pathLst>
          </a:custGeom>
          <a:blipFill>
            <a:blip r:embed="rId6"/>
            <a:stretch>
              <a:fillRect/>
            </a:stretch>
          </a:blipFill>
        </p:spPr>
      </p:sp>
      <p:sp>
        <p:nvSpPr>
          <p:cNvPr id="8" name="TextBox 8"/>
          <p:cNvSpPr txBox="1"/>
          <p:nvPr/>
        </p:nvSpPr>
        <p:spPr>
          <a:xfrm>
            <a:off x="1028700" y="1162050"/>
            <a:ext cx="8115300" cy="1878330"/>
          </a:xfrm>
          <a:prstGeom prst="rect">
            <a:avLst/>
          </a:prstGeom>
        </p:spPr>
        <p:txBody>
          <a:bodyPr lIns="0" tIns="0" rIns="0" bIns="0" rtlCol="0" anchor="t">
            <a:spAutoFit/>
          </a:bodyPr>
          <a:lstStyle/>
          <a:p>
            <a:pPr marL="0" lvl="0" indent="0" algn="l">
              <a:lnSpc>
                <a:spcPts val="7200"/>
              </a:lnSpc>
            </a:pPr>
            <a:r>
              <a:rPr lang="en-US" sz="7200" b="1" i="1">
                <a:solidFill>
                  <a:srgbClr val="2D3880"/>
                </a:solidFill>
                <a:latin typeface="Cormorant Garamond Bold Italics"/>
                <a:ea typeface="Cormorant Garamond Bold Italics"/>
                <a:cs typeface="Cormorant Garamond Bold Italics"/>
                <a:sym typeface="Cormorant Garamond Bold Italics"/>
              </a:rPr>
              <a:t>Sales Performance Trends</a:t>
            </a:r>
          </a:p>
        </p:txBody>
      </p:sp>
      <p:sp>
        <p:nvSpPr>
          <p:cNvPr id="9" name="TextBox 9"/>
          <p:cNvSpPr txBox="1"/>
          <p:nvPr/>
        </p:nvSpPr>
        <p:spPr>
          <a:xfrm>
            <a:off x="609600" y="3286843"/>
            <a:ext cx="7162800" cy="4985980"/>
          </a:xfrm>
          <a:prstGeom prst="rect">
            <a:avLst/>
          </a:prstGeom>
        </p:spPr>
        <p:txBody>
          <a:bodyPr wrap="square" lIns="0" tIns="0" rIns="0" bIns="0" rtlCol="0" anchor="t">
            <a:spAutoFit/>
          </a:bodyPr>
          <a:lstStyle/>
          <a:p>
            <a:pPr algn="just"/>
            <a:r>
              <a:rPr lang="en-US" sz="2700">
                <a:solidFill>
                  <a:srgbClr val="2D3880"/>
                </a:solidFill>
                <a:latin typeface="Glacial Indifference"/>
                <a:ea typeface="Glacial Indifference"/>
                <a:cs typeface="Glacial Indifference"/>
                <a:sym typeface="Glacial Indifference"/>
              </a:rPr>
              <a:t>Monthly revenue analysis demonstrates clear seasonal patterns with identifiable peak performance periods that correlate strongly with order volume fluctuations. The revenue trajectory shows consistent performance throughout 2023 with notable seasonal variations that provide forecasting opportunities. Category comparison reveals balanced contribution from both Electronics and Fashion segments, with each showing distinct seasonal characteristics that can inform targeted marketing and inventory strategies.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628477"/>
            <a:chOff x="0" y="0"/>
            <a:chExt cx="24384000" cy="4837969"/>
          </a:xfrm>
        </p:grpSpPr>
        <p:pic>
          <p:nvPicPr>
            <p:cNvPr id="3" name="Picture 3"/>
            <p:cNvPicPr>
              <a:picLocks noChangeAspect="1"/>
            </p:cNvPicPr>
            <p:nvPr/>
          </p:nvPicPr>
          <p:blipFill>
            <a:blip r:embed="rId2"/>
            <a:srcRect t="49127" b="21092"/>
            <a:stretch>
              <a:fillRect/>
            </a:stretch>
          </p:blipFill>
          <p:spPr>
            <a:xfrm>
              <a:off x="0" y="0"/>
              <a:ext cx="24384000" cy="4837969"/>
            </a:xfrm>
            <a:prstGeom prst="rect">
              <a:avLst/>
            </a:prstGeom>
          </p:spPr>
        </p:pic>
      </p:grpSp>
      <p:grpSp>
        <p:nvGrpSpPr>
          <p:cNvPr id="4" name="Group 4"/>
          <p:cNvGrpSpPr/>
          <p:nvPr/>
        </p:nvGrpSpPr>
        <p:grpSpPr>
          <a:xfrm>
            <a:off x="1028700" y="4025988"/>
            <a:ext cx="16230600" cy="5232312"/>
            <a:chOff x="0" y="0"/>
            <a:chExt cx="4274726" cy="1378058"/>
          </a:xfrm>
        </p:grpSpPr>
        <p:sp>
          <p:nvSpPr>
            <p:cNvPr id="5" name="Freeform 5"/>
            <p:cNvSpPr/>
            <p:nvPr/>
          </p:nvSpPr>
          <p:spPr>
            <a:xfrm>
              <a:off x="0" y="0"/>
              <a:ext cx="4274726" cy="1378058"/>
            </a:xfrm>
            <a:custGeom>
              <a:avLst/>
              <a:gdLst/>
              <a:ahLst/>
              <a:cxnLst/>
              <a:rect l="l" t="t" r="r" b="b"/>
              <a:pathLst>
                <a:path w="4274726" h="1378058">
                  <a:moveTo>
                    <a:pt x="0" y="0"/>
                  </a:moveTo>
                  <a:lnTo>
                    <a:pt x="4274726" y="0"/>
                  </a:lnTo>
                  <a:lnTo>
                    <a:pt x="4274726" y="1378058"/>
                  </a:lnTo>
                  <a:lnTo>
                    <a:pt x="0" y="1378058"/>
                  </a:lnTo>
                  <a:close/>
                </a:path>
              </a:pathLst>
            </a:custGeom>
            <a:solidFill>
              <a:srgbClr val="CBCBEB"/>
            </a:solidFill>
          </p:spPr>
        </p:sp>
        <p:sp>
          <p:nvSpPr>
            <p:cNvPr id="6" name="TextBox 6"/>
            <p:cNvSpPr txBox="1"/>
            <p:nvPr/>
          </p:nvSpPr>
          <p:spPr>
            <a:xfrm>
              <a:off x="0" y="-47625"/>
              <a:ext cx="4274726" cy="1425683"/>
            </a:xfrm>
            <a:prstGeom prst="rect">
              <a:avLst/>
            </a:prstGeom>
          </p:spPr>
          <p:txBody>
            <a:bodyPr lIns="50800" tIns="50800" rIns="50800" bIns="50800" rtlCol="0" anchor="ctr"/>
            <a:lstStyle/>
            <a:p>
              <a:pPr algn="ctr">
                <a:lnSpc>
                  <a:spcPts val="3012"/>
                </a:lnSpc>
              </a:pPr>
              <a:endParaRPr/>
            </a:p>
          </p:txBody>
        </p:sp>
      </p:grpSp>
      <p:sp>
        <p:nvSpPr>
          <p:cNvPr id="7" name="TextBox 7"/>
          <p:cNvSpPr txBox="1"/>
          <p:nvPr/>
        </p:nvSpPr>
        <p:spPr>
          <a:xfrm>
            <a:off x="3164256" y="4463415"/>
            <a:ext cx="11959488"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Key Business Insights</a:t>
            </a:r>
          </a:p>
        </p:txBody>
      </p:sp>
      <p:sp>
        <p:nvSpPr>
          <p:cNvPr id="8" name="TextBox 8"/>
          <p:cNvSpPr txBox="1"/>
          <p:nvPr/>
        </p:nvSpPr>
        <p:spPr>
          <a:xfrm>
            <a:off x="1780929" y="5872789"/>
            <a:ext cx="14726141" cy="2908489"/>
          </a:xfrm>
          <a:prstGeom prst="rect">
            <a:avLst/>
          </a:prstGeom>
        </p:spPr>
        <p:txBody>
          <a:bodyPr lIns="0" tIns="0" rIns="0" bIns="0" rtlCol="0" anchor="t">
            <a:spAutoFit/>
          </a:bodyPr>
          <a:lstStyle/>
          <a:p>
            <a:pPr marL="0" lvl="0" indent="0" algn="just"/>
            <a:r>
              <a:rPr lang="en-US" sz="2700">
                <a:solidFill>
                  <a:srgbClr val="2D3880"/>
                </a:solidFill>
                <a:latin typeface="Glacial Indifference"/>
                <a:ea typeface="Glacial Indifference"/>
                <a:cs typeface="Glacial Indifference"/>
                <a:sym typeface="Glacial Indifference"/>
              </a:rPr>
              <a:t>Critical analysis reveals that customer concentration among top performers creates both opportunity and risk, requiring strategic customer relationship management. The near-equal split between Electronics and Fashion categories provides portfolio stability and reduces market dependency risks. Geographic diversity across multiple Indonesian cities demonstrates strong market penetration while revealing expansion opportunities in existing and new markets. Strong customer loyalty evidenced by repeat purchases indicates effective customer satisfaction and retention potential.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042245" y="2950301"/>
            <a:ext cx="4223615" cy="5570716"/>
          </a:xfrm>
          <a:custGeom>
            <a:avLst/>
            <a:gdLst/>
            <a:ahLst/>
            <a:cxnLst/>
            <a:rect l="l" t="t" r="r" b="b"/>
            <a:pathLst>
              <a:path w="4223615" h="5570716">
                <a:moveTo>
                  <a:pt x="0" y="0"/>
                </a:moveTo>
                <a:lnTo>
                  <a:pt x="4223615" y="0"/>
                </a:lnTo>
                <a:lnTo>
                  <a:pt x="4223615" y="5570716"/>
                </a:lnTo>
                <a:lnTo>
                  <a:pt x="0" y="55707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53647" y="895350"/>
            <a:ext cx="11504570" cy="1226820"/>
          </a:xfrm>
          <a:prstGeom prst="rect">
            <a:avLst/>
          </a:prstGeom>
        </p:spPr>
        <p:txBody>
          <a:bodyPr lIns="0" tIns="0" rIns="0" bIns="0" rtlCol="0" anchor="t">
            <a:spAutoFit/>
          </a:bodyPr>
          <a:lstStyle/>
          <a:p>
            <a:pPr marL="0" lvl="0" indent="0" algn="l">
              <a:lnSpc>
                <a:spcPts val="10080"/>
              </a:lnSpc>
              <a:spcBef>
                <a:spcPct val="0"/>
              </a:spcBef>
            </a:pPr>
            <a:r>
              <a:rPr lang="en-US" sz="7200" b="1">
                <a:solidFill>
                  <a:srgbClr val="2D3880"/>
                </a:solidFill>
                <a:latin typeface="Cormorant Garamond Bold"/>
                <a:ea typeface="Cormorant Garamond Bold"/>
                <a:cs typeface="Cormorant Garamond Bold"/>
                <a:sym typeface="Cormorant Garamond Bold"/>
              </a:rPr>
              <a:t>Strategic Recommendations</a:t>
            </a:r>
          </a:p>
        </p:txBody>
      </p:sp>
      <p:sp>
        <p:nvSpPr>
          <p:cNvPr id="5" name="TextBox 5"/>
          <p:cNvSpPr txBox="1"/>
          <p:nvPr/>
        </p:nvSpPr>
        <p:spPr>
          <a:xfrm>
            <a:off x="618978" y="3390900"/>
            <a:ext cx="9134622" cy="4431534"/>
          </a:xfrm>
          <a:prstGeom prst="rect">
            <a:avLst/>
          </a:prstGeom>
        </p:spPr>
        <p:txBody>
          <a:bodyPr wrap="square" lIns="0" tIns="0" rIns="0" bIns="0" rtlCol="0" anchor="t">
            <a:spAutoFit/>
          </a:bodyPr>
          <a:lstStyle/>
          <a:p>
            <a:pPr marL="0" lvl="0" indent="0" algn="just"/>
            <a:r>
              <a:rPr lang="en-US" sz="2618">
                <a:solidFill>
                  <a:srgbClr val="2D3880"/>
                </a:solidFill>
                <a:latin typeface="Glacial Indifference"/>
                <a:ea typeface="Glacial Indifference"/>
                <a:cs typeface="Glacial Indifference"/>
                <a:sym typeface="Glacial Indifference"/>
              </a:rPr>
              <a:t>Customer strategy should prioritize developing VIP programs for top revenue contributors while implementing retention strategies for mid-tier segments and pursuing geographic expansion in high-performing cities. Product optimization requires increased inventory allocation for best-selling items like Tas Pria and Monitor 4K, seasonal planning based on monthly performance trends, and cross-category bundling initiatives. Revenue acceleration opportunities include focused marketing during peak months, payment method optimization for enhanced customer convenience, and targeted acquisition campaigns for underperforming segments.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74345" y="0"/>
            <a:ext cx="11061145" cy="10287000"/>
            <a:chOff x="0" y="0"/>
            <a:chExt cx="13874474" cy="13716000"/>
          </a:xfrm>
        </p:grpSpPr>
        <p:pic>
          <p:nvPicPr>
            <p:cNvPr id="3" name="Picture 3"/>
            <p:cNvPicPr>
              <a:picLocks noChangeAspect="1"/>
            </p:cNvPicPr>
            <p:nvPr/>
          </p:nvPicPr>
          <p:blipFill>
            <a:blip r:embed="rId2"/>
            <a:srcRect l="16250" r="16250"/>
            <a:stretch>
              <a:fillRect/>
            </a:stretch>
          </p:blipFill>
          <p:spPr>
            <a:xfrm>
              <a:off x="0" y="0"/>
              <a:ext cx="13874474" cy="13716000"/>
            </a:xfrm>
            <a:prstGeom prst="rect">
              <a:avLst/>
            </a:prstGeom>
          </p:spPr>
        </p:pic>
      </p:grpSp>
      <p:sp>
        <p:nvSpPr>
          <p:cNvPr id="4" name="Freeform 4"/>
          <p:cNvSpPr/>
          <p:nvPr/>
        </p:nvSpPr>
        <p:spPr>
          <a:xfrm>
            <a:off x="-168139"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370881" y="876300"/>
            <a:ext cx="9315725" cy="1226820"/>
          </a:xfrm>
          <a:prstGeom prst="rect">
            <a:avLst/>
          </a:prstGeom>
        </p:spPr>
        <p:txBody>
          <a:bodyPr lIns="0" tIns="0" rIns="0" bIns="0" rtlCol="0" anchor="t">
            <a:spAutoFit/>
          </a:bodyPr>
          <a:lstStyle/>
          <a:p>
            <a:pPr marL="0" lvl="0" indent="0" algn="l">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Implementation Roadmap</a:t>
            </a:r>
          </a:p>
        </p:txBody>
      </p:sp>
      <p:sp>
        <p:nvSpPr>
          <p:cNvPr id="6" name="TextBox 6"/>
          <p:cNvSpPr txBox="1"/>
          <p:nvPr/>
        </p:nvSpPr>
        <p:spPr>
          <a:xfrm>
            <a:off x="9762978" y="3238500"/>
            <a:ext cx="7915422" cy="6459910"/>
          </a:xfrm>
          <a:prstGeom prst="rect">
            <a:avLst/>
          </a:prstGeom>
        </p:spPr>
        <p:txBody>
          <a:bodyPr wrap="square" lIns="0" tIns="0" rIns="0" bIns="0" rtlCol="0" anchor="t">
            <a:spAutoFit/>
          </a:bodyPr>
          <a:lstStyle/>
          <a:p>
            <a:pPr marL="0" lvl="0" indent="0" algn="just">
              <a:lnSpc>
                <a:spcPts val="3891"/>
              </a:lnSpc>
            </a:pPr>
            <a:r>
              <a:rPr lang="en-US" sz="2594">
                <a:solidFill>
                  <a:srgbClr val="2D3880"/>
                </a:solidFill>
                <a:latin typeface="Glacial Indifference"/>
                <a:ea typeface="Glacial Indifference"/>
                <a:cs typeface="Glacial Indifference"/>
                <a:sym typeface="Glacial Indifference"/>
              </a:rPr>
              <a:t>Immediate actions for the next 1-3 months include launching a comprehensive top customer loyalty program, optimizing inventory levels for best-performing products, and implementing targeted seasonal marketing campaigns. Short-term goals spanning 3-6 months focus on geographic market expansion planning, developing cross-category product bundling initiatives, and refining customer segmentation strategies. Long-term strategy over 6-12 months involves implementing advanced analytics capabilities, developing predictive modeling for demand forecasting, and comprehensive market expansion initiatives.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2915103" y="23731"/>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4025988"/>
            <a:ext cx="16230600" cy="5232312"/>
            <a:chOff x="0" y="0"/>
            <a:chExt cx="4274726" cy="1378058"/>
          </a:xfrm>
        </p:grpSpPr>
        <p:sp>
          <p:nvSpPr>
            <p:cNvPr id="5" name="Freeform 5"/>
            <p:cNvSpPr/>
            <p:nvPr/>
          </p:nvSpPr>
          <p:spPr>
            <a:xfrm>
              <a:off x="0" y="0"/>
              <a:ext cx="4274726" cy="1378058"/>
            </a:xfrm>
            <a:custGeom>
              <a:avLst/>
              <a:gdLst/>
              <a:ahLst/>
              <a:cxnLst/>
              <a:rect l="l" t="t" r="r" b="b"/>
              <a:pathLst>
                <a:path w="4274726" h="1378058">
                  <a:moveTo>
                    <a:pt x="0" y="0"/>
                  </a:moveTo>
                  <a:lnTo>
                    <a:pt x="4274726" y="0"/>
                  </a:lnTo>
                  <a:lnTo>
                    <a:pt x="4274726" y="1378058"/>
                  </a:lnTo>
                  <a:lnTo>
                    <a:pt x="0" y="1378058"/>
                  </a:lnTo>
                  <a:close/>
                </a:path>
              </a:pathLst>
            </a:custGeom>
            <a:solidFill>
              <a:srgbClr val="CBCBEB"/>
            </a:solidFill>
          </p:spPr>
        </p:sp>
        <p:sp>
          <p:nvSpPr>
            <p:cNvPr id="6" name="TextBox 6"/>
            <p:cNvSpPr txBox="1"/>
            <p:nvPr/>
          </p:nvSpPr>
          <p:spPr>
            <a:xfrm>
              <a:off x="0" y="-47625"/>
              <a:ext cx="4274726" cy="1425683"/>
            </a:xfrm>
            <a:prstGeom prst="rect">
              <a:avLst/>
            </a:prstGeom>
          </p:spPr>
          <p:txBody>
            <a:bodyPr lIns="50800" tIns="50800" rIns="50800" bIns="50800" rtlCol="0" anchor="ctr"/>
            <a:lstStyle/>
            <a:p>
              <a:pPr algn="ctr">
                <a:lnSpc>
                  <a:spcPts val="3012"/>
                </a:lnSpc>
              </a:pPr>
              <a:endParaRPr/>
            </a:p>
          </p:txBody>
        </p:sp>
      </p:grpSp>
      <p:sp>
        <p:nvSpPr>
          <p:cNvPr id="7" name="Freeform 7"/>
          <p:cNvSpPr/>
          <p:nvPr/>
        </p:nvSpPr>
        <p:spPr>
          <a:xfrm>
            <a:off x="3404773" y="1161808"/>
            <a:ext cx="2792651" cy="2640325"/>
          </a:xfrm>
          <a:custGeom>
            <a:avLst/>
            <a:gdLst/>
            <a:ahLst/>
            <a:cxnLst/>
            <a:rect l="l" t="t" r="r" b="b"/>
            <a:pathLst>
              <a:path w="2792651" h="2640325">
                <a:moveTo>
                  <a:pt x="0" y="0"/>
                </a:moveTo>
                <a:lnTo>
                  <a:pt x="2792651" y="0"/>
                </a:lnTo>
                <a:lnTo>
                  <a:pt x="2792651" y="2640325"/>
                </a:lnTo>
                <a:lnTo>
                  <a:pt x="0" y="2640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403388" y="2575313"/>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Conclusion &amp; Next Steps</a:t>
            </a:r>
          </a:p>
        </p:txBody>
      </p:sp>
      <p:sp>
        <p:nvSpPr>
          <p:cNvPr id="9" name="TextBox 9"/>
          <p:cNvSpPr txBox="1"/>
          <p:nvPr/>
        </p:nvSpPr>
        <p:spPr>
          <a:xfrm>
            <a:off x="2109830" y="4585151"/>
            <a:ext cx="14068341" cy="4293483"/>
          </a:xfrm>
          <a:prstGeom prst="rect">
            <a:avLst/>
          </a:prstGeom>
        </p:spPr>
        <p:txBody>
          <a:bodyPr lIns="0" tIns="0" rIns="0" bIns="0" rtlCol="0" anchor="t">
            <a:spAutoFit/>
          </a:bodyPr>
          <a:lstStyle/>
          <a:p>
            <a:pPr marL="0" lvl="0" indent="0" algn="just">
              <a:lnSpc>
                <a:spcPct val="150000"/>
              </a:lnSpc>
              <a:spcBef>
                <a:spcPct val="0"/>
              </a:spcBef>
            </a:pPr>
            <a:r>
              <a:rPr lang="en-US" sz="2700">
                <a:solidFill>
                  <a:srgbClr val="2D3880"/>
                </a:solidFill>
                <a:latin typeface="Glacial Indifference"/>
                <a:ea typeface="Glacial Indifference"/>
                <a:cs typeface="Glacial Indifference"/>
                <a:sym typeface="Glacial Indifference"/>
              </a:rPr>
              <a:t>This comprehensive sales data analytics project successfully transforms raw transaction data into strategic business intelligence, revealing critical insights about customer behavior, product performance, and market opportunities. The balanced portfolio between Electronics and Fashion, strong customer loyalty indicators, and clear seasonal patterns provide solid foundation for growth. Next steps include immediate implementation of recommended strategies, establishing performance monitoring systems, and developing advanced analytics capabilities for continuous business optimization and sustainable growth acceleration.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0547" y="-408048"/>
            <a:ext cx="13066628" cy="10287000"/>
          </a:xfrm>
          <a:custGeom>
            <a:avLst/>
            <a:gdLst/>
            <a:ahLst/>
            <a:cxnLst/>
            <a:rect l="l" t="t" r="r" b="b"/>
            <a:pathLst>
              <a:path w="13066628" h="10287000">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694274" y="3991073"/>
            <a:ext cx="8115300" cy="2066729"/>
          </a:xfrm>
          <a:prstGeom prst="rect">
            <a:avLst/>
          </a:prstGeom>
        </p:spPr>
        <p:txBody>
          <a:bodyPr lIns="0" tIns="0" rIns="0" bIns="0" rtlCol="0" anchor="t">
            <a:spAutoFit/>
          </a:bodyPr>
          <a:lstStyle/>
          <a:p>
            <a:pPr marL="0" lvl="0" indent="0" algn="l">
              <a:lnSpc>
                <a:spcPts val="16810"/>
              </a:lnSpc>
            </a:pPr>
            <a:r>
              <a:rPr lang="en-US" sz="12007" b="1" i="1">
                <a:solidFill>
                  <a:srgbClr val="2D3880"/>
                </a:solidFill>
                <a:latin typeface="Cormorant Garamond Bold Italics"/>
                <a:ea typeface="Cormorant Garamond Bold Italics"/>
                <a:cs typeface="Cormorant Garamond Bold Italics"/>
                <a:sym typeface="Cormorant Garamond Bold Italics"/>
              </a:rPr>
              <a:t>Thank You</a:t>
            </a:r>
          </a:p>
        </p:txBody>
      </p:sp>
      <p:sp>
        <p:nvSpPr>
          <p:cNvPr id="4" name="TextBox 4"/>
          <p:cNvSpPr txBox="1"/>
          <p:nvPr/>
        </p:nvSpPr>
        <p:spPr>
          <a:xfrm>
            <a:off x="6441602" y="6288663"/>
            <a:ext cx="11276260" cy="2520313"/>
          </a:xfrm>
          <a:prstGeom prst="rect">
            <a:avLst/>
          </a:prstGeom>
        </p:spPr>
        <p:txBody>
          <a:bodyPr lIns="0" tIns="0" rIns="0" bIns="0" rtlCol="0" anchor="t">
            <a:spAutoFit/>
          </a:bodyPr>
          <a:lstStyle/>
          <a:p>
            <a:pPr algn="l">
              <a:lnSpc>
                <a:spcPts val="5066"/>
              </a:lnSpc>
            </a:pPr>
            <a:r>
              <a:rPr lang="en-US" sz="3618">
                <a:solidFill>
                  <a:srgbClr val="2D3880"/>
                </a:solidFill>
                <a:latin typeface="Glacial Indifference"/>
                <a:ea typeface="Glacial Indifference"/>
                <a:cs typeface="Glacial Indifference"/>
                <a:sym typeface="Glacial Indifference"/>
              </a:rPr>
              <a:t>Contact Information:</a:t>
            </a:r>
          </a:p>
          <a:p>
            <a:pPr algn="l">
              <a:lnSpc>
                <a:spcPts val="5066"/>
              </a:lnSpc>
            </a:pPr>
            <a:r>
              <a:rPr lang="en-US" sz="3618">
                <a:solidFill>
                  <a:srgbClr val="2D3880"/>
                </a:solidFill>
                <a:latin typeface="Glacial Indifference"/>
                <a:ea typeface="Glacial Indifference"/>
                <a:cs typeface="Glacial Indifference"/>
                <a:sym typeface="Glacial Indifference"/>
              </a:rPr>
              <a:t> 📧 Email: abusofian.id@gmail.com</a:t>
            </a:r>
          </a:p>
          <a:p>
            <a:pPr algn="l">
              <a:lnSpc>
                <a:spcPts val="5066"/>
              </a:lnSpc>
            </a:pPr>
            <a:r>
              <a:rPr lang="en-US" sz="3618">
                <a:solidFill>
                  <a:srgbClr val="2D3880"/>
                </a:solidFill>
                <a:latin typeface="Glacial Indifference"/>
                <a:ea typeface="Glacial Indifference"/>
                <a:cs typeface="Glacial Indifference"/>
                <a:sym typeface="Glacial Indifference"/>
              </a:rPr>
              <a:t> 💼 LinkedIn: https://www.linkedin.com/in/abusofianid</a:t>
            </a:r>
          </a:p>
          <a:p>
            <a:pPr marL="0" lvl="0" indent="0" algn="l">
              <a:lnSpc>
                <a:spcPts val="5066"/>
              </a:lnSpc>
              <a:spcBef>
                <a:spcPct val="0"/>
              </a:spcBef>
            </a:pPr>
            <a:r>
              <a:rPr lang="en-US" sz="3618">
                <a:solidFill>
                  <a:srgbClr val="2D3880"/>
                </a:solidFill>
                <a:latin typeface="Glacial Indifference"/>
                <a:ea typeface="Glacial Indifference"/>
                <a:cs typeface="Glacial Indifference"/>
                <a:sym typeface="Glacial Indifference"/>
              </a:rPr>
              <a:t> 🔗 Project Repository: https://github.com/abusofianid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6094954" y="8153482"/>
            <a:ext cx="2193046" cy="2193046"/>
          </a:xfrm>
          <a:custGeom>
            <a:avLst/>
            <a:gdLst/>
            <a:ahLst/>
            <a:cxnLst/>
            <a:rect l="l" t="t" r="r" b="b"/>
            <a:pathLst>
              <a:path w="2193046" h="2193046">
                <a:moveTo>
                  <a:pt x="2193046" y="0"/>
                </a:moveTo>
                <a:lnTo>
                  <a:pt x="0" y="0"/>
                </a:lnTo>
                <a:lnTo>
                  <a:pt x="0" y="2193046"/>
                </a:lnTo>
                <a:lnTo>
                  <a:pt x="2193046" y="2193046"/>
                </a:lnTo>
                <a:lnTo>
                  <a:pt x="2193046"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1922692" y="3079665"/>
          <a:ext cx="14442615" cy="6178636"/>
        </p:xfrm>
        <a:graphic>
          <a:graphicData uri="http://schemas.openxmlformats.org/drawingml/2006/table">
            <a:tbl>
              <a:tblPr/>
              <a:tblGrid>
                <a:gridCol w="4814205">
                  <a:extLst>
                    <a:ext uri="{9D8B030D-6E8A-4147-A177-3AD203B41FA5}">
                      <a16:colId xmlns:a16="http://schemas.microsoft.com/office/drawing/2014/main" val="20000"/>
                    </a:ext>
                  </a:extLst>
                </a:gridCol>
                <a:gridCol w="4814205">
                  <a:extLst>
                    <a:ext uri="{9D8B030D-6E8A-4147-A177-3AD203B41FA5}">
                      <a16:colId xmlns:a16="http://schemas.microsoft.com/office/drawing/2014/main" val="20001"/>
                    </a:ext>
                  </a:extLst>
                </a:gridCol>
                <a:gridCol w="4814205">
                  <a:extLst>
                    <a:ext uri="{9D8B030D-6E8A-4147-A177-3AD203B41FA5}">
                      <a16:colId xmlns:a16="http://schemas.microsoft.com/office/drawing/2014/main" val="20002"/>
                    </a:ext>
                  </a:extLst>
                </a:gridCol>
              </a:tblGrid>
              <a:tr h="824233">
                <a:tc>
                  <a:txBody>
                    <a:bodyPr/>
                    <a:lstStyle/>
                    <a:p>
                      <a:pPr algn="ctr">
                        <a:lnSpc>
                          <a:spcPts val="3079"/>
                        </a:lnSpc>
                        <a:defRPr/>
                      </a:pPr>
                      <a:r>
                        <a:rPr lang="en-US" sz="2199" b="1">
                          <a:solidFill>
                            <a:srgbClr val="000000"/>
                          </a:solidFill>
                          <a:latin typeface="Glacial Indifference Bold"/>
                          <a:ea typeface="Glacial Indifference Bold"/>
                          <a:cs typeface="Glacial Indifference Bold"/>
                          <a:sym typeface="Glacial Indifference Bold"/>
                        </a:rPr>
                        <a:t>Microsoft Excel</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tc>
                  <a:txBody>
                    <a:bodyPr/>
                    <a:lstStyle/>
                    <a:p>
                      <a:pPr algn="ctr">
                        <a:lnSpc>
                          <a:spcPts val="3079"/>
                        </a:lnSpc>
                        <a:defRPr/>
                      </a:pPr>
                      <a:r>
                        <a:rPr lang="en-US" sz="2199" b="1">
                          <a:solidFill>
                            <a:srgbClr val="000000"/>
                          </a:solidFill>
                          <a:latin typeface="Glacial Indifference Bold"/>
                          <a:ea typeface="Glacial Indifference Bold"/>
                          <a:cs typeface="Glacial Indifference Bold"/>
                          <a:sym typeface="Glacial Indifference Bold"/>
                        </a:rPr>
                        <a:t>Canva</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tc>
                  <a:txBody>
                    <a:bodyPr/>
                    <a:lstStyle/>
                    <a:p>
                      <a:pPr algn="ctr">
                        <a:lnSpc>
                          <a:spcPts val="3079"/>
                        </a:lnSpc>
                        <a:defRPr/>
                      </a:pPr>
                      <a:r>
                        <a:rPr lang="en-US" sz="2199" b="1">
                          <a:solidFill>
                            <a:srgbClr val="000000"/>
                          </a:solidFill>
                          <a:latin typeface="Glacial Indifference Bold"/>
                          <a:ea typeface="Glacial Indifference Bold"/>
                          <a:cs typeface="Glacial Indifference Bold"/>
                          <a:sym typeface="Glacial Indifference Bold"/>
                        </a:rPr>
                        <a:t>IBM Granite</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extLst>
                  <a:ext uri="{0D108BD9-81ED-4DB2-BD59-A6C34878D82A}">
                    <a16:rowId xmlns:a16="http://schemas.microsoft.com/office/drawing/2014/main" val="10000"/>
                  </a:ext>
                </a:extLst>
              </a:tr>
              <a:tr h="2134145">
                <a:tc>
                  <a:txBody>
                    <a:bodyPr/>
                    <a:lstStyle/>
                    <a:p>
                      <a:pPr algn="ctr">
                        <a:lnSpc>
                          <a:spcPts val="3079"/>
                        </a:lnSpc>
                        <a:defRPr/>
                      </a:pPr>
                      <a:r>
                        <a:rPr lang="en-US" sz="2199">
                          <a:solidFill>
                            <a:srgbClr val="000000"/>
                          </a:solidFill>
                          <a:latin typeface="Glacial Indifference"/>
                          <a:ea typeface="Glacial Indifference"/>
                          <a:cs typeface="Glacial Indifference"/>
                          <a:sym typeface="Glacial Indifference"/>
                        </a:rPr>
                        <a:t>Used for data cleaning, processing, and generating reports to identify key insights.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tc>
                  <a:txBody>
                    <a:bodyPr/>
                    <a:lstStyle/>
                    <a:p>
                      <a:pPr algn="ctr">
                        <a:lnSpc>
                          <a:spcPts val="3079"/>
                        </a:lnSpc>
                        <a:defRPr/>
                      </a:pPr>
                      <a:r>
                        <a:rPr lang="en-US" sz="2199">
                          <a:solidFill>
                            <a:srgbClr val="000000"/>
                          </a:solidFill>
                          <a:latin typeface="Glacial Indifference"/>
                          <a:ea typeface="Glacial Indifference"/>
                          <a:cs typeface="Glacial Indifference"/>
                          <a:sym typeface="Glacial Indifference"/>
                        </a:rPr>
                        <a:t>Used for creating professional visuals and presentation designs.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tc>
                  <a:txBody>
                    <a:bodyPr/>
                    <a:lstStyle/>
                    <a:p>
                      <a:pPr algn="ctr">
                        <a:lnSpc>
                          <a:spcPts val="3079"/>
                        </a:lnSpc>
                        <a:defRPr/>
                      </a:pPr>
                      <a:r>
                        <a:rPr lang="en-US" sz="2199">
                          <a:solidFill>
                            <a:srgbClr val="000000"/>
                          </a:solidFill>
                          <a:latin typeface="Glacial Indifference"/>
                          <a:ea typeface="Glacial Indifference"/>
                          <a:cs typeface="Glacial Indifference"/>
                          <a:sym typeface="Glacial Indifference"/>
                        </a:rPr>
                        <a:t>A large language model applied for natural language processing and generating analytical insights.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1"/>
                  </a:ext>
                </a:extLst>
              </a:tr>
              <a:tr h="824233">
                <a:tc>
                  <a:txBody>
                    <a:bodyPr/>
                    <a:lstStyle/>
                    <a:p>
                      <a:pPr algn="ctr">
                        <a:lnSpc>
                          <a:spcPts val="3079"/>
                        </a:lnSpc>
                        <a:defRPr/>
                      </a:pPr>
                      <a:r>
                        <a:rPr lang="en-US" sz="2199" b="1">
                          <a:solidFill>
                            <a:srgbClr val="000000"/>
                          </a:solidFill>
                          <a:latin typeface="Glacial Indifference Bold"/>
                          <a:ea typeface="Glacial Indifference Bold"/>
                          <a:cs typeface="Glacial Indifference Bold"/>
                          <a:sym typeface="Glacial Indifference Bold"/>
                        </a:rPr>
                        <a:t>Google Colab</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tc>
                  <a:txBody>
                    <a:bodyPr/>
                    <a:lstStyle/>
                    <a:p>
                      <a:pPr algn="ctr">
                        <a:lnSpc>
                          <a:spcPts val="3079"/>
                        </a:lnSpc>
                        <a:defRPr/>
                      </a:pPr>
                      <a:r>
                        <a:rPr lang="en-US" sz="2199" b="1">
                          <a:solidFill>
                            <a:srgbClr val="000000"/>
                          </a:solidFill>
                          <a:latin typeface="Glacial Indifference Bold"/>
                          <a:ea typeface="Glacial Indifference Bold"/>
                          <a:cs typeface="Glacial Indifference Bold"/>
                          <a:sym typeface="Glacial Indifference Bold"/>
                        </a:rPr>
                        <a:t>Replicate</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tc>
                  <a:txBody>
                    <a:bodyPr/>
                    <a:lstStyle/>
                    <a:p>
                      <a:pPr algn="ctr">
                        <a:lnSpc>
                          <a:spcPts val="3079"/>
                        </a:lnSpc>
                        <a:defRPr/>
                      </a:pPr>
                      <a:r>
                        <a:rPr lang="en-US" sz="2199" b="1">
                          <a:solidFill>
                            <a:srgbClr val="000000"/>
                          </a:solidFill>
                          <a:latin typeface="Glacial Indifference Bold"/>
                          <a:ea typeface="Glacial Indifference Bold"/>
                          <a:cs typeface="Glacial Indifference Bold"/>
                          <a:sym typeface="Glacial Indifference Bold"/>
                        </a:rPr>
                        <a:t>LangChain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extLst>
                  <a:ext uri="{0D108BD9-81ED-4DB2-BD59-A6C34878D82A}">
                    <a16:rowId xmlns:a16="http://schemas.microsoft.com/office/drawing/2014/main" val="10002"/>
                  </a:ext>
                </a:extLst>
              </a:tr>
              <a:tr h="2396025">
                <a:tc>
                  <a:txBody>
                    <a:bodyPr/>
                    <a:lstStyle/>
                    <a:p>
                      <a:pPr algn="ctr">
                        <a:lnSpc>
                          <a:spcPts val="3079"/>
                        </a:lnSpc>
                        <a:defRPr/>
                      </a:pPr>
                      <a:r>
                        <a:rPr lang="en-US" sz="2199">
                          <a:solidFill>
                            <a:srgbClr val="000000"/>
                          </a:solidFill>
                          <a:latin typeface="Glacial Indifference"/>
                          <a:ea typeface="Glacial Indifference"/>
                          <a:cs typeface="Glacial Indifference"/>
                          <a:sym typeface="Glacial Indifference"/>
                        </a:rPr>
                        <a:t>A cloud-based environment for writing and running Python code interactively, especially for data analysis.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tc>
                  <a:txBody>
                    <a:bodyPr/>
                    <a:lstStyle/>
                    <a:p>
                      <a:pPr algn="ctr">
                        <a:lnSpc>
                          <a:spcPts val="3079"/>
                        </a:lnSpc>
                        <a:defRPr/>
                      </a:pPr>
                      <a:r>
                        <a:rPr lang="en-US" sz="2199">
                          <a:solidFill>
                            <a:srgbClr val="000000"/>
                          </a:solidFill>
                          <a:latin typeface="Glacial Indifference"/>
                          <a:ea typeface="Glacial Indifference"/>
                          <a:cs typeface="Glacial Indifference"/>
                          <a:sym typeface="Glacial Indifference"/>
                        </a:rPr>
                        <a:t>A platform for running and deploying machine learning models via API.</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tc>
                  <a:txBody>
                    <a:bodyPr/>
                    <a:lstStyle/>
                    <a:p>
                      <a:pPr algn="ctr">
                        <a:lnSpc>
                          <a:spcPts val="3079"/>
                        </a:lnSpc>
                        <a:defRPr/>
                      </a:pPr>
                      <a:r>
                        <a:rPr lang="en-US" sz="2199">
                          <a:solidFill>
                            <a:srgbClr val="000000"/>
                          </a:solidFill>
                          <a:latin typeface="Glacial Indifference"/>
                          <a:ea typeface="Glacial Indifference"/>
                          <a:cs typeface="Glacial Indifference"/>
                          <a:sym typeface="Glacial Indifference"/>
                        </a:rPr>
                        <a:t>A framework for building applications with large language models, enabling chaining of prompts, integration with external tools, and workflow automation.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3"/>
                  </a:ext>
                </a:extLst>
              </a:tr>
            </a:tbl>
          </a:graphicData>
        </a:graphic>
      </p:graphicFrame>
      <p:sp>
        <p:nvSpPr>
          <p:cNvPr id="4" name="Freeform 4"/>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780951" y="1181100"/>
            <a:ext cx="10726099" cy="1226820"/>
          </a:xfrm>
          <a:prstGeom prst="rect">
            <a:avLst/>
          </a:prstGeom>
        </p:spPr>
        <p:txBody>
          <a:bodyPr lIns="0" tIns="0" rIns="0" bIns="0" rtlCol="0" anchor="t">
            <a:spAutoFit/>
          </a:bodyPr>
          <a:lstStyle/>
          <a:p>
            <a:pPr marL="0" lvl="0" indent="0" algn="ctr">
              <a:lnSpc>
                <a:spcPts val="10080"/>
              </a:lnSpc>
              <a:spcBef>
                <a:spcPct val="0"/>
              </a:spcBef>
            </a:pPr>
            <a:r>
              <a:rPr lang="en-US" sz="7200" b="1">
                <a:solidFill>
                  <a:srgbClr val="2D3880"/>
                </a:solidFill>
                <a:latin typeface="Cormorant Garamond Bold"/>
                <a:ea typeface="Cormorant Garamond Bold"/>
                <a:cs typeface="Cormorant Garamond Bold"/>
                <a:sym typeface="Cormorant Garamond Bold"/>
              </a:rPr>
              <a:t>Tool Used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6094954" y="8153482"/>
            <a:ext cx="2193046" cy="2193046"/>
          </a:xfrm>
          <a:custGeom>
            <a:avLst/>
            <a:gdLst/>
            <a:ahLst/>
            <a:cxnLst/>
            <a:rect l="l" t="t" r="r" b="b"/>
            <a:pathLst>
              <a:path w="2193046" h="2193046">
                <a:moveTo>
                  <a:pt x="2193046" y="0"/>
                </a:moveTo>
                <a:lnTo>
                  <a:pt x="0" y="0"/>
                </a:lnTo>
                <a:lnTo>
                  <a:pt x="0" y="2193046"/>
                </a:lnTo>
                <a:lnTo>
                  <a:pt x="2193046" y="2193046"/>
                </a:lnTo>
                <a:lnTo>
                  <a:pt x="219304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380309" y="3040380"/>
            <a:ext cx="11527383" cy="6755245"/>
          </a:xfrm>
          <a:custGeom>
            <a:avLst/>
            <a:gdLst/>
            <a:ahLst/>
            <a:cxnLst/>
            <a:rect l="l" t="t" r="r" b="b"/>
            <a:pathLst>
              <a:path w="11527383" h="6755245">
                <a:moveTo>
                  <a:pt x="0" y="0"/>
                </a:moveTo>
                <a:lnTo>
                  <a:pt x="11527382" y="0"/>
                </a:lnTo>
                <a:lnTo>
                  <a:pt x="11527382" y="6755245"/>
                </a:lnTo>
                <a:lnTo>
                  <a:pt x="0" y="6755245"/>
                </a:lnTo>
                <a:lnTo>
                  <a:pt x="0" y="0"/>
                </a:lnTo>
                <a:close/>
              </a:path>
            </a:pathLst>
          </a:custGeom>
          <a:blipFill>
            <a:blip r:embed="rId6"/>
            <a:stretch>
              <a:fillRect/>
            </a:stretch>
          </a:blipFill>
        </p:spPr>
      </p:sp>
      <p:sp>
        <p:nvSpPr>
          <p:cNvPr id="5" name="TextBox 5"/>
          <p:cNvSpPr txBox="1"/>
          <p:nvPr/>
        </p:nvSpPr>
        <p:spPr>
          <a:xfrm>
            <a:off x="3780951" y="1162050"/>
            <a:ext cx="10726099" cy="1878330"/>
          </a:xfrm>
          <a:prstGeom prst="rect">
            <a:avLst/>
          </a:prstGeom>
        </p:spPr>
        <p:txBody>
          <a:bodyPr lIns="0" tIns="0" rIns="0" bIns="0" rtlCol="0" anchor="t">
            <a:spAutoFit/>
          </a:bodyPr>
          <a:lstStyle/>
          <a:p>
            <a:pPr algn="ctr">
              <a:lnSpc>
                <a:spcPts val="7200"/>
              </a:lnSpc>
            </a:pPr>
            <a:r>
              <a:rPr lang="en-US" sz="7200" b="1">
                <a:solidFill>
                  <a:srgbClr val="2D3880"/>
                </a:solidFill>
                <a:latin typeface="Cormorant Garamond Bold"/>
                <a:ea typeface="Cormorant Garamond Bold"/>
                <a:cs typeface="Cormorant Garamond Bold"/>
                <a:sym typeface="Cormorant Garamond Bold"/>
              </a:rPr>
              <a:t>Tool in Action</a:t>
            </a:r>
          </a:p>
          <a:p>
            <a:pPr marL="0" lvl="0" indent="0" algn="ctr">
              <a:lnSpc>
                <a:spcPts val="7200"/>
              </a:lnSpc>
            </a:pPr>
            <a:r>
              <a:rPr lang="en-US" sz="7200" b="1">
                <a:solidFill>
                  <a:srgbClr val="2D3880"/>
                </a:solidFill>
                <a:latin typeface="Cormorant Garamond Bold"/>
                <a:ea typeface="Cormorant Garamond Bold"/>
                <a:cs typeface="Cormorant Garamond Bold"/>
                <a:sym typeface="Cormorant Garamond Bold"/>
              </a:rPr>
              <a:t>IBM Granite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6094954" y="8153482"/>
            <a:ext cx="2193046" cy="2193046"/>
          </a:xfrm>
          <a:custGeom>
            <a:avLst/>
            <a:gdLst/>
            <a:ahLst/>
            <a:cxnLst/>
            <a:rect l="l" t="t" r="r" b="b"/>
            <a:pathLst>
              <a:path w="2193046" h="2193046">
                <a:moveTo>
                  <a:pt x="2193046" y="0"/>
                </a:moveTo>
                <a:lnTo>
                  <a:pt x="0" y="0"/>
                </a:lnTo>
                <a:lnTo>
                  <a:pt x="0" y="2193046"/>
                </a:lnTo>
                <a:lnTo>
                  <a:pt x="2193046" y="2193046"/>
                </a:lnTo>
                <a:lnTo>
                  <a:pt x="219304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239105" y="3525572"/>
            <a:ext cx="14644362" cy="3664217"/>
          </a:xfrm>
          <a:custGeom>
            <a:avLst/>
            <a:gdLst/>
            <a:ahLst/>
            <a:cxnLst/>
            <a:rect l="l" t="t" r="r" b="b"/>
            <a:pathLst>
              <a:path w="14644362" h="3664217">
                <a:moveTo>
                  <a:pt x="0" y="0"/>
                </a:moveTo>
                <a:lnTo>
                  <a:pt x="14644362" y="0"/>
                </a:lnTo>
                <a:lnTo>
                  <a:pt x="14644362" y="3664217"/>
                </a:lnTo>
                <a:lnTo>
                  <a:pt x="0" y="3664217"/>
                </a:lnTo>
                <a:lnTo>
                  <a:pt x="0" y="0"/>
                </a:lnTo>
                <a:close/>
              </a:path>
            </a:pathLst>
          </a:custGeom>
          <a:blipFill>
            <a:blip r:embed="rId6"/>
            <a:stretch>
              <a:fillRect/>
            </a:stretch>
          </a:blipFill>
        </p:spPr>
      </p:sp>
      <p:sp>
        <p:nvSpPr>
          <p:cNvPr id="5" name="TextBox 5"/>
          <p:cNvSpPr txBox="1"/>
          <p:nvPr/>
        </p:nvSpPr>
        <p:spPr>
          <a:xfrm>
            <a:off x="3780951" y="1162050"/>
            <a:ext cx="10726099" cy="1878330"/>
          </a:xfrm>
          <a:prstGeom prst="rect">
            <a:avLst/>
          </a:prstGeom>
        </p:spPr>
        <p:txBody>
          <a:bodyPr lIns="0" tIns="0" rIns="0" bIns="0" rtlCol="0" anchor="t">
            <a:spAutoFit/>
          </a:bodyPr>
          <a:lstStyle/>
          <a:p>
            <a:pPr algn="ctr">
              <a:lnSpc>
                <a:spcPts val="7200"/>
              </a:lnSpc>
            </a:pPr>
            <a:r>
              <a:rPr lang="en-US" sz="7200" b="1">
                <a:solidFill>
                  <a:srgbClr val="2D3880"/>
                </a:solidFill>
                <a:latin typeface="Cormorant Garamond Bold"/>
                <a:ea typeface="Cormorant Garamond Bold"/>
                <a:cs typeface="Cormorant Garamond Bold"/>
                <a:sym typeface="Cormorant Garamond Bold"/>
              </a:rPr>
              <a:t>Tool in Action</a:t>
            </a:r>
          </a:p>
          <a:p>
            <a:pPr marL="0" lvl="0" indent="0" algn="ctr">
              <a:lnSpc>
                <a:spcPts val="7200"/>
              </a:lnSpc>
            </a:pPr>
            <a:r>
              <a:rPr lang="en-US" sz="7200" b="1">
                <a:solidFill>
                  <a:srgbClr val="2D3880"/>
                </a:solidFill>
                <a:latin typeface="Cormorant Garamond Bold"/>
                <a:ea typeface="Cormorant Garamond Bold"/>
                <a:cs typeface="Cormorant Garamond Bold"/>
                <a:sym typeface="Cormorant Garamond Bold"/>
              </a:rPr>
              <a:t>Microsoft Excel - Pivot Table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5796756"/>
            <a:ext cx="5703543" cy="4490244"/>
          </a:xfrm>
          <a:custGeom>
            <a:avLst/>
            <a:gdLst/>
            <a:ahLst/>
            <a:cxnLst/>
            <a:rect l="l" t="t" r="r" b="b"/>
            <a:pathLst>
              <a:path w="5703543" h="4490244">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87794" y="648305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819400" y="3144127"/>
            <a:ext cx="641513" cy="64151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6" name="TextBox 6"/>
            <p:cNvSpPr txBox="1"/>
            <p:nvPr/>
          </p:nvSpPr>
          <p:spPr>
            <a:xfrm>
              <a:off x="76200" y="19050"/>
              <a:ext cx="660400" cy="717550"/>
            </a:xfrm>
            <a:prstGeom prst="rect">
              <a:avLst/>
            </a:prstGeom>
          </p:spPr>
          <p:txBody>
            <a:bodyPr lIns="45708" tIns="45708" rIns="45708" bIns="45708" rtlCol="0" anchor="ctr"/>
            <a:lstStyle/>
            <a:p>
              <a:pPr algn="ctr">
                <a:lnSpc>
                  <a:spcPts val="3220"/>
                </a:lnSpc>
              </a:pPr>
              <a:r>
                <a:rPr lang="en-US" sz="2300">
                  <a:solidFill>
                    <a:srgbClr val="FFFFFF"/>
                  </a:solidFill>
                  <a:latin typeface="Glacial Indifference"/>
                  <a:ea typeface="Glacial Indifference"/>
                  <a:cs typeface="Glacial Indifference"/>
                  <a:sym typeface="Glacial Indifference"/>
                </a:rPr>
                <a:t>01</a:t>
              </a:r>
            </a:p>
          </p:txBody>
        </p:sp>
      </p:grpSp>
      <p:grpSp>
        <p:nvGrpSpPr>
          <p:cNvPr id="7" name="Group 7"/>
          <p:cNvGrpSpPr/>
          <p:nvPr/>
        </p:nvGrpSpPr>
        <p:grpSpPr>
          <a:xfrm>
            <a:off x="2819400" y="4003147"/>
            <a:ext cx="641513" cy="64151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9" name="TextBox 9"/>
            <p:cNvSpPr txBox="1"/>
            <p:nvPr/>
          </p:nvSpPr>
          <p:spPr>
            <a:xfrm>
              <a:off x="76200" y="19050"/>
              <a:ext cx="660400" cy="717550"/>
            </a:xfrm>
            <a:prstGeom prst="rect">
              <a:avLst/>
            </a:prstGeom>
          </p:spPr>
          <p:txBody>
            <a:bodyPr lIns="45708" tIns="45708" rIns="45708" bIns="45708" rtlCol="0" anchor="ctr"/>
            <a:lstStyle/>
            <a:p>
              <a:pPr algn="ctr">
                <a:lnSpc>
                  <a:spcPts val="3220"/>
                </a:lnSpc>
              </a:pPr>
              <a:r>
                <a:rPr lang="en-US" sz="2300">
                  <a:solidFill>
                    <a:srgbClr val="FFFFFF"/>
                  </a:solidFill>
                  <a:latin typeface="Glacial Indifference"/>
                  <a:ea typeface="Glacial Indifference"/>
                  <a:cs typeface="Glacial Indifference"/>
                  <a:sym typeface="Glacial Indifference"/>
                </a:rPr>
                <a:t>02</a:t>
              </a:r>
            </a:p>
          </p:txBody>
        </p:sp>
      </p:grpSp>
      <p:grpSp>
        <p:nvGrpSpPr>
          <p:cNvPr id="10" name="Group 10"/>
          <p:cNvGrpSpPr/>
          <p:nvPr/>
        </p:nvGrpSpPr>
        <p:grpSpPr>
          <a:xfrm>
            <a:off x="2819400" y="4862167"/>
            <a:ext cx="641513" cy="64151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2" name="TextBox 12"/>
            <p:cNvSpPr txBox="1"/>
            <p:nvPr/>
          </p:nvSpPr>
          <p:spPr>
            <a:xfrm>
              <a:off x="76200" y="19050"/>
              <a:ext cx="660400" cy="717550"/>
            </a:xfrm>
            <a:prstGeom prst="rect">
              <a:avLst/>
            </a:prstGeom>
          </p:spPr>
          <p:txBody>
            <a:bodyPr lIns="45708" tIns="45708" rIns="45708" bIns="45708" rtlCol="0" anchor="ctr"/>
            <a:lstStyle/>
            <a:p>
              <a:pPr algn="ctr">
                <a:lnSpc>
                  <a:spcPts val="3220"/>
                </a:lnSpc>
              </a:pPr>
              <a:r>
                <a:rPr lang="en-US" sz="2300">
                  <a:solidFill>
                    <a:srgbClr val="FFFFFF"/>
                  </a:solidFill>
                  <a:latin typeface="Glacial Indifference"/>
                  <a:ea typeface="Glacial Indifference"/>
                  <a:cs typeface="Glacial Indifference"/>
                  <a:sym typeface="Glacial Indifference"/>
                </a:rPr>
                <a:t>03</a:t>
              </a:r>
            </a:p>
          </p:txBody>
        </p:sp>
      </p:grpSp>
      <p:grpSp>
        <p:nvGrpSpPr>
          <p:cNvPr id="13" name="Group 13"/>
          <p:cNvGrpSpPr/>
          <p:nvPr/>
        </p:nvGrpSpPr>
        <p:grpSpPr>
          <a:xfrm>
            <a:off x="2819400" y="5721187"/>
            <a:ext cx="641513" cy="64151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5" name="TextBox 15"/>
            <p:cNvSpPr txBox="1"/>
            <p:nvPr/>
          </p:nvSpPr>
          <p:spPr>
            <a:xfrm>
              <a:off x="76200" y="19050"/>
              <a:ext cx="660400" cy="717550"/>
            </a:xfrm>
            <a:prstGeom prst="rect">
              <a:avLst/>
            </a:prstGeom>
          </p:spPr>
          <p:txBody>
            <a:bodyPr lIns="45708" tIns="45708" rIns="45708" bIns="45708" rtlCol="0" anchor="ctr"/>
            <a:lstStyle/>
            <a:p>
              <a:pPr algn="ctr">
                <a:lnSpc>
                  <a:spcPts val="3220"/>
                </a:lnSpc>
              </a:pPr>
              <a:r>
                <a:rPr lang="en-US" sz="2300">
                  <a:solidFill>
                    <a:srgbClr val="FFFFFF"/>
                  </a:solidFill>
                  <a:latin typeface="Glacial Indifference"/>
                  <a:ea typeface="Glacial Indifference"/>
                  <a:cs typeface="Glacial Indifference"/>
                  <a:sym typeface="Glacial Indifference"/>
                </a:rPr>
                <a:t>04</a:t>
              </a:r>
            </a:p>
          </p:txBody>
        </p:sp>
      </p:grpSp>
      <p:grpSp>
        <p:nvGrpSpPr>
          <p:cNvPr id="16" name="Group 16"/>
          <p:cNvGrpSpPr/>
          <p:nvPr/>
        </p:nvGrpSpPr>
        <p:grpSpPr>
          <a:xfrm>
            <a:off x="6481194" y="7358966"/>
            <a:ext cx="640692" cy="64069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8" name="TextBox 18"/>
            <p:cNvSpPr txBox="1"/>
            <p:nvPr/>
          </p:nvSpPr>
          <p:spPr>
            <a:xfrm>
              <a:off x="76200" y="19050"/>
              <a:ext cx="660400" cy="717550"/>
            </a:xfrm>
            <a:prstGeom prst="rect">
              <a:avLst/>
            </a:prstGeom>
          </p:spPr>
          <p:txBody>
            <a:bodyPr lIns="45708" tIns="45708" rIns="45708" bIns="45708" rtlCol="0" anchor="ctr"/>
            <a:lstStyle/>
            <a:p>
              <a:pPr algn="ctr">
                <a:lnSpc>
                  <a:spcPts val="3500"/>
                </a:lnSpc>
              </a:pPr>
              <a:r>
                <a:rPr lang="en-US" sz="2500">
                  <a:solidFill>
                    <a:srgbClr val="FFFFFF"/>
                  </a:solidFill>
                  <a:latin typeface="Glacial Indifference"/>
                  <a:ea typeface="Glacial Indifference"/>
                  <a:cs typeface="Glacial Indifference"/>
                  <a:sym typeface="Glacial Indifference"/>
                </a:rPr>
                <a:t>01</a:t>
              </a:r>
            </a:p>
          </p:txBody>
        </p:sp>
      </p:grpSp>
      <p:grpSp>
        <p:nvGrpSpPr>
          <p:cNvPr id="19" name="Group 19"/>
          <p:cNvGrpSpPr/>
          <p:nvPr/>
        </p:nvGrpSpPr>
        <p:grpSpPr>
          <a:xfrm>
            <a:off x="6481194" y="8216887"/>
            <a:ext cx="640692" cy="64069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1" name="TextBox 21"/>
            <p:cNvSpPr txBox="1"/>
            <p:nvPr/>
          </p:nvSpPr>
          <p:spPr>
            <a:xfrm>
              <a:off x="76200" y="19050"/>
              <a:ext cx="660400" cy="717550"/>
            </a:xfrm>
            <a:prstGeom prst="rect">
              <a:avLst/>
            </a:prstGeom>
          </p:spPr>
          <p:txBody>
            <a:bodyPr lIns="45708" tIns="45708" rIns="45708" bIns="45708" rtlCol="0" anchor="ctr"/>
            <a:lstStyle/>
            <a:p>
              <a:pPr algn="ctr">
                <a:lnSpc>
                  <a:spcPts val="3500"/>
                </a:lnSpc>
              </a:pPr>
              <a:r>
                <a:rPr lang="en-US" sz="2500">
                  <a:solidFill>
                    <a:srgbClr val="FFFFFF"/>
                  </a:solidFill>
                  <a:latin typeface="Glacial Indifference"/>
                  <a:ea typeface="Glacial Indifference"/>
                  <a:cs typeface="Glacial Indifference"/>
                  <a:sym typeface="Glacial Indifference"/>
                </a:rPr>
                <a:t>02</a:t>
              </a:r>
            </a:p>
          </p:txBody>
        </p:sp>
      </p:grpSp>
      <p:grpSp>
        <p:nvGrpSpPr>
          <p:cNvPr id="22" name="Group 22"/>
          <p:cNvGrpSpPr/>
          <p:nvPr/>
        </p:nvGrpSpPr>
        <p:grpSpPr>
          <a:xfrm>
            <a:off x="6481194" y="9074808"/>
            <a:ext cx="640692" cy="64069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4" name="TextBox 24"/>
            <p:cNvSpPr txBox="1"/>
            <p:nvPr/>
          </p:nvSpPr>
          <p:spPr>
            <a:xfrm>
              <a:off x="76200" y="19050"/>
              <a:ext cx="660400" cy="717550"/>
            </a:xfrm>
            <a:prstGeom prst="rect">
              <a:avLst/>
            </a:prstGeom>
          </p:spPr>
          <p:txBody>
            <a:bodyPr lIns="45708" tIns="45708" rIns="45708" bIns="45708" rtlCol="0" anchor="ctr"/>
            <a:lstStyle/>
            <a:p>
              <a:pPr algn="ctr">
                <a:lnSpc>
                  <a:spcPts val="3500"/>
                </a:lnSpc>
              </a:pPr>
              <a:r>
                <a:rPr lang="en-US" sz="2500">
                  <a:solidFill>
                    <a:srgbClr val="FFFFFF"/>
                  </a:solidFill>
                  <a:latin typeface="Glacial Indifference"/>
                  <a:ea typeface="Glacial Indifference"/>
                  <a:cs typeface="Glacial Indifference"/>
                  <a:sym typeface="Glacial Indifference"/>
                </a:rPr>
                <a:t>03</a:t>
              </a:r>
            </a:p>
          </p:txBody>
        </p:sp>
      </p:grpSp>
      <p:sp>
        <p:nvSpPr>
          <p:cNvPr id="25" name="Freeform 25"/>
          <p:cNvSpPr/>
          <p:nvPr/>
        </p:nvSpPr>
        <p:spPr>
          <a:xfrm>
            <a:off x="10668000" y="2933700"/>
            <a:ext cx="3466820" cy="34290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TextBox 26"/>
          <p:cNvSpPr txBox="1"/>
          <p:nvPr/>
        </p:nvSpPr>
        <p:spPr>
          <a:xfrm>
            <a:off x="2819400" y="1173480"/>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Data Overview &amp; Methodology</a:t>
            </a:r>
          </a:p>
        </p:txBody>
      </p:sp>
      <p:sp>
        <p:nvSpPr>
          <p:cNvPr id="27" name="TextBox 27"/>
          <p:cNvSpPr txBox="1"/>
          <p:nvPr/>
        </p:nvSpPr>
        <p:spPr>
          <a:xfrm>
            <a:off x="3619555" y="3243252"/>
            <a:ext cx="6635042" cy="369699"/>
          </a:xfrm>
          <a:prstGeom prst="rect">
            <a:avLst/>
          </a:prstGeom>
        </p:spPr>
        <p:txBody>
          <a:bodyPr lIns="0" tIns="0" rIns="0" bIns="0" rtlCol="0" anchor="t">
            <a:spAutoFit/>
          </a:bodyPr>
          <a:lstStyle/>
          <a:p>
            <a:pPr algn="l">
              <a:lnSpc>
                <a:spcPts val="3032"/>
              </a:lnSpc>
            </a:pPr>
            <a:r>
              <a:rPr lang="en-US" sz="2165">
                <a:solidFill>
                  <a:srgbClr val="2D3880"/>
                </a:solidFill>
                <a:latin typeface="Glacial Indifference"/>
                <a:ea typeface="Glacial Indifference"/>
                <a:cs typeface="Glacial Indifference"/>
                <a:sym typeface="Glacial Indifference"/>
              </a:rPr>
              <a:t>Dataset: 2023 Sales Records (300+ transactions)</a:t>
            </a:r>
          </a:p>
        </p:txBody>
      </p:sp>
      <p:sp>
        <p:nvSpPr>
          <p:cNvPr id="28" name="TextBox 28"/>
          <p:cNvSpPr txBox="1"/>
          <p:nvPr/>
        </p:nvSpPr>
        <p:spPr>
          <a:xfrm>
            <a:off x="3619555" y="4102273"/>
            <a:ext cx="3771712" cy="369699"/>
          </a:xfrm>
          <a:prstGeom prst="rect">
            <a:avLst/>
          </a:prstGeom>
        </p:spPr>
        <p:txBody>
          <a:bodyPr lIns="0" tIns="0" rIns="0" bIns="0" rtlCol="0" anchor="t">
            <a:spAutoFit/>
          </a:bodyPr>
          <a:lstStyle/>
          <a:p>
            <a:pPr algn="l">
              <a:lnSpc>
                <a:spcPts val="3032"/>
              </a:lnSpc>
            </a:pPr>
            <a:r>
              <a:rPr lang="en-US" sz="2165">
                <a:solidFill>
                  <a:srgbClr val="2D3880"/>
                </a:solidFill>
                <a:latin typeface="Glacial Indifference"/>
                <a:ea typeface="Glacial Indifference"/>
                <a:cs typeface="Glacial Indifference"/>
                <a:sym typeface="Glacial Indifference"/>
              </a:rPr>
              <a:t>Revenue: Rp 4.04 billion</a:t>
            </a:r>
          </a:p>
        </p:txBody>
      </p:sp>
      <p:sp>
        <p:nvSpPr>
          <p:cNvPr id="29" name="TextBox 29"/>
          <p:cNvSpPr txBox="1"/>
          <p:nvPr/>
        </p:nvSpPr>
        <p:spPr>
          <a:xfrm>
            <a:off x="3619555" y="4957801"/>
            <a:ext cx="5809777" cy="369699"/>
          </a:xfrm>
          <a:prstGeom prst="rect">
            <a:avLst/>
          </a:prstGeom>
        </p:spPr>
        <p:txBody>
          <a:bodyPr lIns="0" tIns="0" rIns="0" bIns="0" rtlCol="0" anchor="t">
            <a:spAutoFit/>
          </a:bodyPr>
          <a:lstStyle/>
          <a:p>
            <a:pPr algn="l">
              <a:lnSpc>
                <a:spcPts val="3032"/>
              </a:lnSpc>
            </a:pPr>
            <a:r>
              <a:rPr lang="en-US" sz="2165">
                <a:solidFill>
                  <a:srgbClr val="2D3880"/>
                </a:solidFill>
                <a:latin typeface="Glacial Indifference"/>
                <a:ea typeface="Glacial Indifference"/>
                <a:cs typeface="Glacial Indifference"/>
                <a:sym typeface="Glacial Indifference"/>
              </a:rPr>
              <a:t>Categories: Electronics &amp; Fashion</a:t>
            </a:r>
          </a:p>
        </p:txBody>
      </p:sp>
      <p:sp>
        <p:nvSpPr>
          <p:cNvPr id="30" name="TextBox 30"/>
          <p:cNvSpPr txBox="1"/>
          <p:nvPr/>
        </p:nvSpPr>
        <p:spPr>
          <a:xfrm>
            <a:off x="3619555" y="5813329"/>
            <a:ext cx="3771712" cy="369699"/>
          </a:xfrm>
          <a:prstGeom prst="rect">
            <a:avLst/>
          </a:prstGeom>
        </p:spPr>
        <p:txBody>
          <a:bodyPr lIns="0" tIns="0" rIns="0" bIns="0" rtlCol="0" anchor="t">
            <a:spAutoFit/>
          </a:bodyPr>
          <a:lstStyle/>
          <a:p>
            <a:pPr algn="l">
              <a:lnSpc>
                <a:spcPts val="3032"/>
              </a:lnSpc>
            </a:pPr>
            <a:r>
              <a:rPr lang="en-US" sz="2165">
                <a:solidFill>
                  <a:srgbClr val="2D3880"/>
                </a:solidFill>
                <a:latin typeface="Glacial Indifference"/>
                <a:ea typeface="Glacial Indifference"/>
                <a:cs typeface="Glacial Indifference"/>
                <a:sym typeface="Glacial Indifference"/>
              </a:rPr>
              <a:t>Period: 12-month analysis</a:t>
            </a:r>
          </a:p>
        </p:txBody>
      </p:sp>
      <p:sp>
        <p:nvSpPr>
          <p:cNvPr id="31" name="TextBox 31"/>
          <p:cNvSpPr txBox="1"/>
          <p:nvPr/>
        </p:nvSpPr>
        <p:spPr>
          <a:xfrm>
            <a:off x="7281187" y="7448973"/>
            <a:ext cx="5096714" cy="369776"/>
          </a:xfrm>
          <a:prstGeom prst="rect">
            <a:avLst/>
          </a:prstGeom>
        </p:spPr>
        <p:txBody>
          <a:bodyPr lIns="0" tIns="0" rIns="0" bIns="0" rtlCol="0" anchor="t">
            <a:spAutoFit/>
          </a:bodyPr>
          <a:lstStyle/>
          <a:p>
            <a:pPr algn="l">
              <a:lnSpc>
                <a:spcPts val="3028"/>
              </a:lnSpc>
            </a:pPr>
            <a:r>
              <a:rPr lang="en-US" sz="2162">
                <a:solidFill>
                  <a:srgbClr val="2D3880"/>
                </a:solidFill>
                <a:latin typeface="Glacial Indifference"/>
                <a:ea typeface="Glacial Indifference"/>
                <a:cs typeface="Glacial Indifference"/>
                <a:sym typeface="Glacial Indifference"/>
              </a:rPr>
              <a:t>Data preprocessing &amp; classification</a:t>
            </a:r>
          </a:p>
        </p:txBody>
      </p:sp>
      <p:sp>
        <p:nvSpPr>
          <p:cNvPr id="32" name="TextBox 32"/>
          <p:cNvSpPr txBox="1"/>
          <p:nvPr/>
        </p:nvSpPr>
        <p:spPr>
          <a:xfrm>
            <a:off x="7280326" y="8315825"/>
            <a:ext cx="5418569" cy="369776"/>
          </a:xfrm>
          <a:prstGeom prst="rect">
            <a:avLst/>
          </a:prstGeom>
        </p:spPr>
        <p:txBody>
          <a:bodyPr lIns="0" tIns="0" rIns="0" bIns="0" rtlCol="0" anchor="t">
            <a:spAutoFit/>
          </a:bodyPr>
          <a:lstStyle/>
          <a:p>
            <a:pPr algn="l">
              <a:lnSpc>
                <a:spcPts val="3028"/>
              </a:lnSpc>
            </a:pPr>
            <a:r>
              <a:rPr lang="en-US" sz="2162">
                <a:solidFill>
                  <a:srgbClr val="2D3880"/>
                </a:solidFill>
                <a:latin typeface="Glacial Indifference"/>
                <a:ea typeface="Glacial Indifference"/>
                <a:cs typeface="Glacial Indifference"/>
                <a:sym typeface="Glacial Indifference"/>
              </a:rPr>
              <a:t>Performance analysis &amp; trend identification</a:t>
            </a:r>
          </a:p>
        </p:txBody>
      </p:sp>
      <p:sp>
        <p:nvSpPr>
          <p:cNvPr id="33" name="TextBox 33"/>
          <p:cNvSpPr txBox="1"/>
          <p:nvPr/>
        </p:nvSpPr>
        <p:spPr>
          <a:xfrm>
            <a:off x="7280326" y="9173746"/>
            <a:ext cx="5693706" cy="369776"/>
          </a:xfrm>
          <a:prstGeom prst="rect">
            <a:avLst/>
          </a:prstGeom>
        </p:spPr>
        <p:txBody>
          <a:bodyPr lIns="0" tIns="0" rIns="0" bIns="0" rtlCol="0" anchor="t">
            <a:spAutoFit/>
          </a:bodyPr>
          <a:lstStyle/>
          <a:p>
            <a:pPr algn="l">
              <a:lnSpc>
                <a:spcPts val="3028"/>
              </a:lnSpc>
            </a:pPr>
            <a:r>
              <a:rPr lang="en-US" sz="2162">
                <a:solidFill>
                  <a:srgbClr val="2D3880"/>
                </a:solidFill>
                <a:latin typeface="Glacial Indifference"/>
                <a:ea typeface="Glacial Indifference"/>
                <a:cs typeface="Glacial Indifference"/>
                <a:sym typeface="Glacial Indifference"/>
              </a:rPr>
              <a:t>Strategic insight extraction &amp; recommendations</a:t>
            </a:r>
          </a:p>
        </p:txBody>
      </p:sp>
      <p:sp>
        <p:nvSpPr>
          <p:cNvPr id="34" name="TextBox 34"/>
          <p:cNvSpPr txBox="1"/>
          <p:nvPr/>
        </p:nvSpPr>
        <p:spPr>
          <a:xfrm>
            <a:off x="2819400" y="2551440"/>
            <a:ext cx="6635042" cy="373612"/>
          </a:xfrm>
          <a:prstGeom prst="rect">
            <a:avLst/>
          </a:prstGeom>
        </p:spPr>
        <p:txBody>
          <a:bodyPr lIns="0" tIns="0" rIns="0" bIns="0" rtlCol="0" anchor="t">
            <a:spAutoFit/>
          </a:bodyPr>
          <a:lstStyle/>
          <a:p>
            <a:pPr algn="l">
              <a:lnSpc>
                <a:spcPts val="3032"/>
              </a:lnSpc>
            </a:pPr>
            <a:r>
              <a:rPr lang="en-US" sz="2165" b="1">
                <a:solidFill>
                  <a:srgbClr val="2D3880"/>
                </a:solidFill>
                <a:latin typeface="Glacial Indifference Bold"/>
                <a:ea typeface="Glacial Indifference Bold"/>
                <a:cs typeface="Glacial Indifference Bold"/>
                <a:sym typeface="Glacial Indifference Bold"/>
              </a:rPr>
              <a:t>DATA OVERVIEW</a:t>
            </a:r>
          </a:p>
        </p:txBody>
      </p:sp>
      <p:sp>
        <p:nvSpPr>
          <p:cNvPr id="35" name="TextBox 35"/>
          <p:cNvSpPr txBox="1"/>
          <p:nvPr/>
        </p:nvSpPr>
        <p:spPr>
          <a:xfrm>
            <a:off x="6512024" y="6766279"/>
            <a:ext cx="6635042" cy="373612"/>
          </a:xfrm>
          <a:prstGeom prst="rect">
            <a:avLst/>
          </a:prstGeom>
        </p:spPr>
        <p:txBody>
          <a:bodyPr lIns="0" tIns="0" rIns="0" bIns="0" rtlCol="0" anchor="t">
            <a:spAutoFit/>
          </a:bodyPr>
          <a:lstStyle/>
          <a:p>
            <a:pPr algn="l">
              <a:lnSpc>
                <a:spcPts val="3032"/>
              </a:lnSpc>
            </a:pPr>
            <a:r>
              <a:rPr lang="en-US" sz="2165" b="1">
                <a:solidFill>
                  <a:srgbClr val="2D3880"/>
                </a:solidFill>
                <a:latin typeface="Glacial Indifference Bold"/>
                <a:ea typeface="Glacial Indifference Bold"/>
                <a:cs typeface="Glacial Indifference Bold"/>
                <a:sym typeface="Glacial Indifference Bold"/>
              </a:rPr>
              <a:t>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25420" y="0"/>
            <a:ext cx="9962580" cy="10287000"/>
            <a:chOff x="0" y="0"/>
            <a:chExt cx="13283440" cy="13716000"/>
          </a:xfrm>
        </p:grpSpPr>
        <p:pic>
          <p:nvPicPr>
            <p:cNvPr id="3" name="Picture 3"/>
            <p:cNvPicPr>
              <a:picLocks noChangeAspect="1"/>
            </p:cNvPicPr>
            <p:nvPr/>
          </p:nvPicPr>
          <p:blipFill>
            <a:blip r:embed="rId2"/>
            <a:srcRect l="17738" r="17738"/>
            <a:stretch>
              <a:fillRect/>
            </a:stretch>
          </p:blipFill>
          <p:spPr>
            <a:xfrm>
              <a:off x="0" y="0"/>
              <a:ext cx="13283440" cy="13716000"/>
            </a:xfrm>
            <a:prstGeom prst="rect">
              <a:avLst/>
            </a:prstGeom>
          </p:spPr>
        </p:pic>
      </p:grpSp>
      <p:sp>
        <p:nvSpPr>
          <p:cNvPr id="4" name="Freeform 4"/>
          <p:cNvSpPr/>
          <p:nvPr/>
        </p:nvSpPr>
        <p:spPr>
          <a:xfrm>
            <a:off x="13144500" y="0"/>
            <a:ext cx="5143500" cy="5143500"/>
          </a:xfrm>
          <a:custGeom>
            <a:avLst/>
            <a:gdLst/>
            <a:ahLst/>
            <a:cxnLst/>
            <a:rect l="l" t="t" r="r" b="b"/>
            <a:pathLst>
              <a:path w="5143500" h="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82909" y="1587958"/>
            <a:ext cx="7114796" cy="955070"/>
          </a:xfrm>
          <a:prstGeom prst="rect">
            <a:avLst/>
          </a:prstGeom>
        </p:spPr>
        <p:txBody>
          <a:bodyPr wrap="square" lIns="0" tIns="0" rIns="0" bIns="0" rtlCol="0" anchor="t">
            <a:spAutoFit/>
          </a:bodyPr>
          <a:lstStyle/>
          <a:p>
            <a:pPr marL="0" lvl="0" indent="0" algn="l">
              <a:lnSpc>
                <a:spcPts val="7200"/>
              </a:lnSpc>
            </a:pPr>
            <a:r>
              <a:rPr lang="en-US" sz="7200" b="1" i="1">
                <a:solidFill>
                  <a:srgbClr val="2D3880"/>
                </a:solidFill>
                <a:latin typeface="Cormorant Garamond Bold Italics"/>
                <a:ea typeface="Cormorant Garamond Bold Italics"/>
                <a:cs typeface="Cormorant Garamond Bold Italics"/>
                <a:sym typeface="Cormorant Garamond Bold Italics"/>
              </a:rPr>
              <a:t>Executive Summary</a:t>
            </a:r>
          </a:p>
        </p:txBody>
      </p:sp>
      <p:sp>
        <p:nvSpPr>
          <p:cNvPr id="6" name="TextBox 6"/>
          <p:cNvSpPr txBox="1"/>
          <p:nvPr/>
        </p:nvSpPr>
        <p:spPr>
          <a:xfrm>
            <a:off x="609600" y="3441111"/>
            <a:ext cx="7151763" cy="1721625"/>
          </a:xfrm>
          <a:prstGeom prst="rect">
            <a:avLst/>
          </a:prstGeom>
        </p:spPr>
        <p:txBody>
          <a:bodyPr wrap="square" lIns="0" tIns="0" rIns="0" bIns="0" rtlCol="0" anchor="t">
            <a:spAutoFit/>
          </a:bodyPr>
          <a:lstStyle/>
          <a:p>
            <a:pPr marL="0" lvl="0" indent="0" algn="just"/>
            <a:r>
              <a:rPr lang="en-US" sz="2700">
                <a:solidFill>
                  <a:srgbClr val="2D3880"/>
                </a:solidFill>
                <a:latin typeface="Glacial Indifference"/>
                <a:ea typeface="Glacial Indifference"/>
                <a:cs typeface="Glacial Indifference"/>
                <a:sym typeface="Glacial Indifference"/>
              </a:rPr>
              <a:t>This comprehensive sales data analytics project examines our 2023 business performance to unlock growth opportunities and optimize revenue strategies.</a:t>
            </a:r>
          </a:p>
        </p:txBody>
      </p:sp>
      <p:sp>
        <p:nvSpPr>
          <p:cNvPr id="7" name="TextBox 7"/>
          <p:cNvSpPr txBox="1"/>
          <p:nvPr/>
        </p:nvSpPr>
        <p:spPr>
          <a:xfrm>
            <a:off x="646566" y="5401536"/>
            <a:ext cx="7114797" cy="3323987"/>
          </a:xfrm>
          <a:prstGeom prst="rect">
            <a:avLst/>
          </a:prstGeom>
        </p:spPr>
        <p:txBody>
          <a:bodyPr lIns="0" tIns="0" rIns="0" bIns="0" rtlCol="0" anchor="t">
            <a:spAutoFit/>
          </a:bodyPr>
          <a:lstStyle/>
          <a:p>
            <a:pPr algn="just"/>
            <a:r>
              <a:rPr lang="en-US" sz="2700">
                <a:solidFill>
                  <a:srgbClr val="2D3880"/>
                </a:solidFill>
                <a:latin typeface="Glacial Indifference"/>
                <a:ea typeface="Glacial Indifference"/>
                <a:cs typeface="Glacial Indifference"/>
                <a:sym typeface="Glacial Indifference"/>
              </a:rPr>
              <a:t>Key Focus Our 12-month analysis covers multi-city customer behavior, seasonal patterns, and product performance to identify growth opportunities and optimize business strategies.</a:t>
            </a:r>
          </a:p>
          <a:p>
            <a:pPr marL="0" lvl="0" indent="0" algn="just"/>
            <a:r>
              <a:rPr lang="en-US" sz="2700">
                <a:solidFill>
                  <a:srgbClr val="2D3880"/>
                </a:solidFill>
                <a:latin typeface="Glacial Indifference"/>
                <a:ea typeface="Glacial Indifference"/>
                <a:cs typeface="Glacial Indifference"/>
                <a:sym typeface="Glacial Indifference"/>
              </a:rPr>
              <a:t>Expected Impact Data-driven insights will enable customer segmentation optimization, product portfolio enhancement, and targeted revenue acceleration strategies.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3048426"/>
            <a:ext cx="8115300" cy="6209874"/>
            <a:chOff x="0" y="0"/>
            <a:chExt cx="2137363" cy="1635522"/>
          </a:xfrm>
        </p:grpSpPr>
        <p:sp>
          <p:nvSpPr>
            <p:cNvPr id="3" name="Freeform 3"/>
            <p:cNvSpPr/>
            <p:nvPr/>
          </p:nvSpPr>
          <p:spPr>
            <a:xfrm>
              <a:off x="0" y="0"/>
              <a:ext cx="2137363" cy="1635522"/>
            </a:xfrm>
            <a:custGeom>
              <a:avLst/>
              <a:gdLst/>
              <a:ahLst/>
              <a:cxnLst/>
              <a:rect l="l" t="t" r="r" b="b"/>
              <a:pathLst>
                <a:path w="2137363" h="1635522">
                  <a:moveTo>
                    <a:pt x="0" y="0"/>
                  </a:moveTo>
                  <a:lnTo>
                    <a:pt x="2137363" y="0"/>
                  </a:lnTo>
                  <a:lnTo>
                    <a:pt x="2137363" y="1635522"/>
                  </a:lnTo>
                  <a:lnTo>
                    <a:pt x="0" y="1635522"/>
                  </a:lnTo>
                  <a:close/>
                </a:path>
              </a:pathLst>
            </a:custGeom>
            <a:solidFill>
              <a:srgbClr val="CBCBEB"/>
            </a:solidFill>
          </p:spPr>
        </p:sp>
        <p:sp>
          <p:nvSpPr>
            <p:cNvPr id="4" name="TextBox 4"/>
            <p:cNvSpPr txBox="1"/>
            <p:nvPr/>
          </p:nvSpPr>
          <p:spPr>
            <a:xfrm>
              <a:off x="0" y="-57150"/>
              <a:ext cx="2137363" cy="1692672"/>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stretch>
            <a:fillRect/>
          </a:stretch>
        </p:blipFill>
        <p:spPr>
          <a:xfrm>
            <a:off x="8670927" y="6843593"/>
            <a:ext cx="9203861" cy="2838795"/>
          </a:xfrm>
          <a:prstGeom prst="rect">
            <a:avLst/>
          </a:prstGeom>
        </p:spPr>
      </p:pic>
      <p:sp>
        <p:nvSpPr>
          <p:cNvPr id="6" name="Freeform 6"/>
          <p:cNvSpPr/>
          <p:nvPr/>
        </p:nvSpPr>
        <p:spPr>
          <a:xfrm>
            <a:off x="9671184" y="3187050"/>
            <a:ext cx="7203347" cy="4322008"/>
          </a:xfrm>
          <a:custGeom>
            <a:avLst/>
            <a:gdLst/>
            <a:ahLst/>
            <a:cxnLst/>
            <a:rect l="l" t="t" r="r" b="b"/>
            <a:pathLst>
              <a:path w="7203347" h="4322008">
                <a:moveTo>
                  <a:pt x="0" y="0"/>
                </a:moveTo>
                <a:lnTo>
                  <a:pt x="7203347" y="0"/>
                </a:lnTo>
                <a:lnTo>
                  <a:pt x="7203347" y="4322009"/>
                </a:lnTo>
                <a:lnTo>
                  <a:pt x="0" y="4322009"/>
                </a:lnTo>
                <a:lnTo>
                  <a:pt x="0" y="0"/>
                </a:lnTo>
                <a:close/>
              </a:path>
            </a:pathLst>
          </a:custGeom>
          <a:blipFill>
            <a:blip r:embed="rId3"/>
            <a:stretch>
              <a:fillRect/>
            </a:stretch>
          </a:blipFill>
        </p:spPr>
      </p:sp>
      <p:sp>
        <p:nvSpPr>
          <p:cNvPr id="7" name="TextBox 7"/>
          <p:cNvSpPr txBox="1"/>
          <p:nvPr/>
        </p:nvSpPr>
        <p:spPr>
          <a:xfrm>
            <a:off x="3420781" y="895350"/>
            <a:ext cx="11446438" cy="1226820"/>
          </a:xfrm>
          <a:prstGeom prst="rect">
            <a:avLst/>
          </a:prstGeom>
        </p:spPr>
        <p:txBody>
          <a:bodyPr lIns="0" tIns="0" rIns="0" bIns="0" rtlCol="0" anchor="t">
            <a:spAutoFit/>
          </a:bodyPr>
          <a:lstStyle/>
          <a:p>
            <a:pPr marL="0" lvl="0" indent="0" algn="ctr">
              <a:lnSpc>
                <a:spcPts val="10080"/>
              </a:lnSpc>
              <a:spcBef>
                <a:spcPct val="0"/>
              </a:spcBef>
            </a:pPr>
            <a:r>
              <a:rPr lang="en-US" sz="7200" b="1">
                <a:solidFill>
                  <a:srgbClr val="2D3880"/>
                </a:solidFill>
                <a:latin typeface="Cormorant Garamond Bold"/>
                <a:ea typeface="Cormorant Garamond Bold"/>
                <a:cs typeface="Cormorant Garamond Bold"/>
                <a:sym typeface="Cormorant Garamond Bold"/>
              </a:rPr>
              <a:t>Data Classification Results</a:t>
            </a:r>
          </a:p>
        </p:txBody>
      </p:sp>
      <p:sp>
        <p:nvSpPr>
          <p:cNvPr id="8" name="TextBox 8"/>
          <p:cNvSpPr txBox="1"/>
          <p:nvPr/>
        </p:nvSpPr>
        <p:spPr>
          <a:xfrm>
            <a:off x="609600" y="3380430"/>
            <a:ext cx="7162800" cy="4985980"/>
          </a:xfrm>
          <a:prstGeom prst="rect">
            <a:avLst/>
          </a:prstGeom>
        </p:spPr>
        <p:txBody>
          <a:bodyPr wrap="square" lIns="0" tIns="0" rIns="0" bIns="0" rtlCol="0" anchor="t">
            <a:spAutoFit/>
          </a:bodyPr>
          <a:lstStyle/>
          <a:p>
            <a:pPr marL="0" lvl="0" indent="0" algn="just">
              <a:spcBef>
                <a:spcPct val="0"/>
              </a:spcBef>
            </a:pPr>
            <a:r>
              <a:rPr lang="en-US" sz="2700">
                <a:solidFill>
                  <a:srgbClr val="2D3880"/>
                </a:solidFill>
                <a:latin typeface="Glacial Indifference"/>
                <a:ea typeface="Glacial Indifference"/>
                <a:cs typeface="Glacial Indifference"/>
                <a:sym typeface="Glacial Indifference"/>
              </a:rPr>
              <a:t>The analysis reveals a well-balanced product portfolio with Electronics contributing 49% (147 orders) and Fashion 51% (153 orders) of total transactions. Our customer base spans multiple Indonesian cities including Jakarta, Bandung, Surabaya, and Medan, demonstrating strong geographic diversification. Temporal analysis shows consistent year-round performance with notable peaks in October (34 orders) and strong performance in August and September (27 orders each), indicating clear seasonal opportunities.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9D9DE4"/>
            </a:solidFill>
          </p:spPr>
        </p:sp>
        <p:sp>
          <p:nvSpPr>
            <p:cNvPr id="4" name="TextBox 4"/>
            <p:cNvSpPr txBox="1"/>
            <p:nvPr/>
          </p:nvSpPr>
          <p:spPr>
            <a:xfrm>
              <a:off x="0" y="-57150"/>
              <a:ext cx="2408296" cy="2766483"/>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1573395" y="0"/>
            <a:ext cx="6714605" cy="10287000"/>
          </a:xfrm>
          <a:custGeom>
            <a:avLst/>
            <a:gdLst/>
            <a:ahLst/>
            <a:cxnLst/>
            <a:rect l="l" t="t" r="r" b="b"/>
            <a:pathLst>
              <a:path w="6714605" h="10287000">
                <a:moveTo>
                  <a:pt x="0" y="0"/>
                </a:moveTo>
                <a:lnTo>
                  <a:pt x="6714605" y="0"/>
                </a:lnTo>
                <a:lnTo>
                  <a:pt x="671460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09600" y="3429000"/>
            <a:ext cx="8534400" cy="5096168"/>
          </a:xfrm>
          <a:custGeom>
            <a:avLst/>
            <a:gdLst/>
            <a:ahLst/>
            <a:cxnLst/>
            <a:rect l="l" t="t" r="r" b="b"/>
            <a:pathLst>
              <a:path w="8493613" h="5096168">
                <a:moveTo>
                  <a:pt x="0" y="0"/>
                </a:moveTo>
                <a:lnTo>
                  <a:pt x="8493614" y="0"/>
                </a:lnTo>
                <a:lnTo>
                  <a:pt x="8493614" y="5096168"/>
                </a:lnTo>
                <a:lnTo>
                  <a:pt x="0" y="5096168"/>
                </a:lnTo>
                <a:lnTo>
                  <a:pt x="0" y="0"/>
                </a:lnTo>
                <a:close/>
              </a:path>
            </a:pathLst>
          </a:custGeom>
          <a:blipFill>
            <a:blip r:embed="rId4"/>
            <a:stretch>
              <a:fillRect/>
            </a:stretch>
          </a:blipFill>
        </p:spPr>
      </p:sp>
      <p:sp>
        <p:nvSpPr>
          <p:cNvPr id="7" name="TextBox 7"/>
          <p:cNvSpPr txBox="1"/>
          <p:nvPr/>
        </p:nvSpPr>
        <p:spPr>
          <a:xfrm>
            <a:off x="703175" y="837746"/>
            <a:ext cx="7737649" cy="2278380"/>
          </a:xfrm>
          <a:prstGeom prst="rect">
            <a:avLst/>
          </a:prstGeom>
        </p:spPr>
        <p:txBody>
          <a:bodyPr lIns="0" tIns="0" rIns="0" bIns="0" rtlCol="0" anchor="t">
            <a:spAutoFit/>
          </a:bodyPr>
          <a:lstStyle/>
          <a:p>
            <a:pPr marL="0" lvl="0" indent="0" algn="l">
              <a:lnSpc>
                <a:spcPts val="9000"/>
              </a:lnSpc>
            </a:pPr>
            <a:r>
              <a:rPr lang="en-US" sz="7200" b="1" i="1">
                <a:solidFill>
                  <a:srgbClr val="FFFFFF"/>
                </a:solidFill>
                <a:latin typeface="Cormorant Garamond Bold Italics"/>
                <a:ea typeface="Cormorant Garamond Bold Italics"/>
                <a:cs typeface="Cormorant Garamond Bold Italics"/>
                <a:sym typeface="Cormorant Garamond Bold Italics"/>
              </a:rPr>
              <a:t>Customer Behavior Analysis</a:t>
            </a:r>
          </a:p>
        </p:txBody>
      </p:sp>
      <p:sp>
        <p:nvSpPr>
          <p:cNvPr id="8" name="TextBox 8"/>
          <p:cNvSpPr txBox="1"/>
          <p:nvPr/>
        </p:nvSpPr>
        <p:spPr>
          <a:xfrm>
            <a:off x="9753600" y="3390900"/>
            <a:ext cx="7924800" cy="4985980"/>
          </a:xfrm>
          <a:prstGeom prst="rect">
            <a:avLst/>
          </a:prstGeom>
        </p:spPr>
        <p:txBody>
          <a:bodyPr wrap="square" lIns="0" tIns="0" rIns="0" bIns="0" rtlCol="0" anchor="t">
            <a:spAutoFit/>
          </a:bodyPr>
          <a:lstStyle/>
          <a:p>
            <a:pPr marL="0" lvl="0" indent="0" algn="just"/>
            <a:r>
              <a:rPr lang="en-US" sz="2700">
                <a:solidFill>
                  <a:srgbClr val="2D3880"/>
                </a:solidFill>
                <a:latin typeface="Glacial Indifference"/>
                <a:ea typeface="Glacial Indifference"/>
                <a:cs typeface="Glacial Indifference"/>
                <a:sym typeface="Glacial Indifference"/>
              </a:rPr>
              <a:t>Customer performance analysis identifies significant revenue concentration among top performers, with Sinta Nurmala leading at Rp 803 million, followed by Rudi Hermawan (Rp 558M) and Maya Sari (Rp 493M). This concentration pattern reveals the critical importance of key account management and customer retention strategies. Payment method preferences show healthy diversification across Credit Card, Bank Transfer, PayLater, QRIS, and Cash on Delivery options, indicating flexible customer payment behaviors across different segments and geographic locations.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00" y="64770"/>
            <a:ext cx="3048000" cy="309753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09600" y="3162300"/>
            <a:ext cx="7162800" cy="5867400"/>
          </a:xfrm>
          <a:custGeom>
            <a:avLst/>
            <a:gdLst/>
            <a:ahLst/>
            <a:cxnLst/>
            <a:rect l="l" t="t" r="r" b="b"/>
            <a:pathLst>
              <a:path w="7501866" h="6063538">
                <a:moveTo>
                  <a:pt x="0" y="0"/>
                </a:moveTo>
                <a:lnTo>
                  <a:pt x="7501866" y="0"/>
                </a:lnTo>
                <a:lnTo>
                  <a:pt x="7501866" y="6063538"/>
                </a:lnTo>
                <a:lnTo>
                  <a:pt x="0" y="6063538"/>
                </a:lnTo>
                <a:lnTo>
                  <a:pt x="0" y="0"/>
                </a:lnTo>
                <a:close/>
              </a:path>
            </a:pathLst>
          </a:custGeom>
          <a:blipFill>
            <a:blip r:embed="rId4"/>
            <a:stretch>
              <a:fillRect/>
            </a:stretch>
          </a:blipFill>
        </p:spPr>
        <p:txBody>
          <a:bodyPr/>
          <a:lstStyle/>
          <a:p>
            <a:endParaRPr lang="en-ID"/>
          </a:p>
        </p:txBody>
      </p:sp>
      <p:sp>
        <p:nvSpPr>
          <p:cNvPr id="4" name="TextBox 4"/>
          <p:cNvSpPr txBox="1"/>
          <p:nvPr/>
        </p:nvSpPr>
        <p:spPr>
          <a:xfrm>
            <a:off x="1028700" y="895350"/>
            <a:ext cx="10689869" cy="1226820"/>
          </a:xfrm>
          <a:prstGeom prst="rect">
            <a:avLst/>
          </a:prstGeom>
        </p:spPr>
        <p:txBody>
          <a:bodyPr lIns="0" tIns="0" rIns="0" bIns="0" rtlCol="0" anchor="t">
            <a:spAutoFit/>
          </a:bodyPr>
          <a:lstStyle/>
          <a:p>
            <a:pPr marL="0" lvl="0" indent="0" algn="l">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Product Performance Insights</a:t>
            </a:r>
          </a:p>
        </p:txBody>
      </p:sp>
      <p:sp>
        <p:nvSpPr>
          <p:cNvPr id="5" name="TextBox 5"/>
          <p:cNvSpPr txBox="1"/>
          <p:nvPr/>
        </p:nvSpPr>
        <p:spPr>
          <a:xfrm>
            <a:off x="9753600" y="3314700"/>
            <a:ext cx="7924800" cy="4570482"/>
          </a:xfrm>
          <a:prstGeom prst="rect">
            <a:avLst/>
          </a:prstGeom>
        </p:spPr>
        <p:txBody>
          <a:bodyPr wrap="square" lIns="0" tIns="0" rIns="0" bIns="0" rtlCol="0" anchor="t">
            <a:spAutoFit/>
          </a:bodyPr>
          <a:lstStyle/>
          <a:p>
            <a:pPr marL="0" lvl="0" indent="0" algn="just"/>
            <a:r>
              <a:rPr lang="en-US" sz="2700">
                <a:solidFill>
                  <a:srgbClr val="2D3880"/>
                </a:solidFill>
                <a:latin typeface="Glacial Indifference"/>
                <a:ea typeface="Glacial Indifference"/>
                <a:cs typeface="Glacial Indifference"/>
                <a:sym typeface="Glacial Indifference"/>
              </a:rPr>
              <a:t>Product quantity analysis reveals Tas Pria as the highest-volume seller with 83 units, closely followed by Monitor 4K (84 units) and Baju Wanita (64 units), demonstrating strong cross-category performance. Brand analysis shows XIAOMI, ASUS, LG, and SONY leading in Electronics, while NIKE, ADIDAS, ZARA, and H&amp;M dominate Fashion categories. The data indicates consistent demand patterns throughout the year with Electronics showing seasonal peaks and Fashion maintaining steady performance, creating inventory optimization opportunities.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TotalTime>
  <Words>978</Words>
  <Application>Microsoft Office PowerPoint</Application>
  <PresentationFormat>Custom</PresentationFormat>
  <Paragraphs>63</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Cormorant Garamond Bold Italics</vt:lpstr>
      <vt:lpstr>Arial</vt:lpstr>
      <vt:lpstr>Glacial Indifference Bold</vt:lpstr>
      <vt:lpstr>Calibri</vt:lpstr>
      <vt:lpstr>Glacial Indifference</vt:lpstr>
      <vt:lpstr>Aptos</vt:lpstr>
      <vt:lpstr>Cormorant Garamond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Simple Research Proposal Presentation</dc:title>
  <cp:lastModifiedBy>Windows</cp:lastModifiedBy>
  <cp:revision>3</cp:revision>
  <dcterms:created xsi:type="dcterms:W3CDTF">2006-08-16T00:00:00Z</dcterms:created>
  <dcterms:modified xsi:type="dcterms:W3CDTF">2025-09-15T03:49:13Z</dcterms:modified>
  <dc:identifier>DAGyubr-tCw</dc:identifier>
</cp:coreProperties>
</file>